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642" r:id="rId5"/>
    <p:sldMasterId id="2147484743" r:id="rId6"/>
    <p:sldMasterId id="2147484749" r:id="rId7"/>
    <p:sldMasterId id="2147484783" r:id="rId8"/>
    <p:sldMasterId id="2147484551" r:id="rId9"/>
  </p:sldMasterIdLst>
  <p:notesMasterIdLst>
    <p:notesMasterId r:id="rId27"/>
  </p:notesMasterIdLst>
  <p:handoutMasterIdLst>
    <p:handoutMasterId r:id="rId28"/>
  </p:handoutMasterIdLst>
  <p:sldIdLst>
    <p:sldId id="1627" r:id="rId10"/>
    <p:sldId id="1778" r:id="rId11"/>
    <p:sldId id="1684" r:id="rId12"/>
    <p:sldId id="1898" r:id="rId13"/>
    <p:sldId id="1933" r:id="rId14"/>
    <p:sldId id="1900" r:id="rId15"/>
    <p:sldId id="1934" r:id="rId16"/>
    <p:sldId id="1932" r:id="rId17"/>
    <p:sldId id="1925" r:id="rId18"/>
    <p:sldId id="1926" r:id="rId19"/>
    <p:sldId id="1927" r:id="rId20"/>
    <p:sldId id="1904" r:id="rId21"/>
    <p:sldId id="1903" r:id="rId22"/>
    <p:sldId id="1875" r:id="rId23"/>
    <p:sldId id="1895" r:id="rId24"/>
    <p:sldId id="1936" r:id="rId25"/>
    <p:sldId id="1935"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CDF5"/>
    <a:srgbClr val="0078D4"/>
    <a:srgbClr val="FFFF00"/>
    <a:srgbClr val="FFC000"/>
    <a:srgbClr val="3176BC"/>
    <a:srgbClr val="3AE63A"/>
    <a:srgbClr val="1A1A1A"/>
    <a:srgbClr val="B00AC6"/>
    <a:srgbClr val="FF000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1B9CB4-4973-178F-6739-CE0CBBE5CB59}" v="54" dt="2022-03-23T17:24:52.928"/>
    <p1510:client id="{6FF65E7E-37E7-5DB6-9DD6-4E71B875AD83}" v="69" dt="2022-01-27T21:10:03.576"/>
    <p1510:client id="{79EF7796-C494-E24F-8260-FABE244574B6}" v="114" dt="2022-03-23T05:09:51.557"/>
    <p1510:client id="{93F12660-52C1-1783-FC0D-DC9423AD777C}" v="239" dt="2022-02-24T21:32:25.171"/>
    <p1510:client id="{B8D8F921-3CB1-9560-DFAD-DF76649B1903}" v="368" dt="2022-02-17T23:29:49.834"/>
    <p1510:client id="{ECFC5E29-AF26-C4DD-AEDC-32B9A630A7C3}" v="23" dt="2022-04-03T21:10:14.163"/>
    <p1510:client id="{F297B871-8F4C-2205-401C-420E9A8AFC64}" v="34" dt="2022-04-05T18:20:15.5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81" autoAdjust="0"/>
    <p:restoredTop sz="82126" autoAdjust="0"/>
  </p:normalViewPr>
  <p:slideViewPr>
    <p:cSldViewPr snapToGrid="0">
      <p:cViewPr varScale="1">
        <p:scale>
          <a:sx n="38" d="100"/>
          <a:sy n="38" d="100"/>
        </p:scale>
        <p:origin x="954" y="42"/>
      </p:cViewPr>
      <p:guideLst/>
    </p:cSldViewPr>
  </p:slideViewPr>
  <p:outlineViewPr>
    <p:cViewPr>
      <p:scale>
        <a:sx n="33" d="100"/>
        <a:sy n="33" d="100"/>
      </p:scale>
      <p:origin x="0" y="-39363"/>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5/14/2022 1:01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5/14/2022 1:01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learn/modules/create-language-model-with-language-understanding/3-exercise-create-language-understanding-application"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docs.microsoft.com/en-us/learn/modules/build-faq-chatbot-qna-maker-azure-bot-service/3-create-bot"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learn/modules/translate-text-with-translation-service/3-exercise-translate-text-use-az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create-language-model-with-language-understanding/3-exercise-create-language-understanding-applica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aidemos.microsoft.com/lui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learn/modules/build-faq-chatbot-qna-maker-azure-bot-service/3-create-bo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learn/modules/build-faq-chatbot-qna-maker-azure-bot-service/3-create-bo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learn/modules/recognize-synthesize-speech/3-exercise-transcribe-speech-use-az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i="1" dirty="0"/>
              <a:t>Tip</a:t>
            </a:r>
            <a:r>
              <a:rPr lang="en-US" b="0" i="1" dirty="0"/>
              <a:t>: Before starting the course, complete the following exercises on learn so you can demonstrate services discussed in this module: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1" dirty="0"/>
          </a:p>
          <a:p>
            <a:pPr marL="171450" indent="-171450" defTabSz="932742">
              <a:spcAft>
                <a:spcPts val="340"/>
              </a:spcAft>
              <a:buFont typeface="Arial,Sans-Serif" panose="020B0604020202020204" pitchFamily="34" charset="0"/>
              <a:buChar char="•"/>
              <a:defRPr/>
            </a:pPr>
            <a:r>
              <a:rPr lang="en-US" dirty="0">
                <a:hlinkClick r:id="rId3"/>
              </a:rPr>
              <a:t>https://docs.microsoft.com/learn/modules/create-language-model-with-language-understanding/3-exercise-create-language-understanding-application</a:t>
            </a:r>
            <a:endParaRPr lang="en-US"/>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dirty="0">
                <a:hlinkClick r:id="rId4"/>
              </a:rPr>
              <a:t>https://</a:t>
            </a:r>
            <a:r>
              <a:rPr lang="en-US" dirty="0">
                <a:hlinkClick r:id="rId4"/>
              </a:rPr>
              <a:t>docs.microsoft.com/learn/modules/build-faq-chatbot-qna-maker-azure-bot-service/3-create-bot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defRPr/>
            </a:pPr>
            <a:r>
              <a:rPr lang="en-US" sz="850" i="1" dirty="0">
                <a:latin typeface="Segoe UI Light"/>
                <a:cs typeface="Segoe UI Light"/>
              </a:rPr>
              <a:t>After talking to the slide for a minute or so, use the exercise at </a:t>
            </a:r>
            <a:r>
              <a:rPr lang="en-US" sz="850" i="1" dirty="0">
                <a:latin typeface="Segoe UI Light"/>
                <a:cs typeface="Segoe UI Light"/>
                <a:hlinkClick r:id="rId3"/>
              </a:rPr>
              <a:t>https://docs.microsoft.com/en-us/learn/modules/translate-text-with-translation-service/3-exercise-translate-text-use-azure</a:t>
            </a:r>
            <a:r>
              <a:rPr lang="en-US" sz="850" i="1" dirty="0">
                <a:latin typeface="Segoe UI Light"/>
                <a:cs typeface="Segoe UI Light"/>
              </a:rPr>
              <a:t> to demonstrate the service</a:t>
            </a:r>
            <a:endParaRPr lang="en-US" dirty="0"/>
          </a:p>
          <a:p>
            <a:pPr marL="0" indent="0">
              <a:buFont typeface="+mj-lt"/>
              <a:buNone/>
            </a:pPr>
            <a:endParaRPr lang="en-US" dirty="0"/>
          </a:p>
          <a:p>
            <a:pPr marL="228600" indent="-228600">
              <a:buFont typeface="+mj-lt"/>
              <a:buAutoNum type="arabicPeriod"/>
            </a:pPr>
            <a:endParaRPr lang="en-US" dirty="0"/>
          </a:p>
          <a:p>
            <a:pPr marL="228600" indent="-228600">
              <a:buFont typeface="+mj-lt"/>
              <a:buAutoNum type="arabicPeriod"/>
            </a:pPr>
            <a:r>
              <a:rPr lang="en-US" dirty="0"/>
              <a:t>The </a:t>
            </a:r>
            <a:r>
              <a:rPr lang="en-US" b="1" dirty="0"/>
              <a:t>Translator </a:t>
            </a:r>
            <a:r>
              <a:rPr lang="en-US" b="0" dirty="0"/>
              <a:t>service enables you to translate text between </a:t>
            </a:r>
            <a:r>
              <a:rPr lang="en-US" b="0" i="0" dirty="0"/>
              <a:t>more than 60 languages.  </a:t>
            </a:r>
            <a:r>
              <a:rPr lang="en-US" i="1" dirty="0"/>
              <a:t>{The text "Bonjour" is shown being submitted to the Translator Text service, which produces the result "Hello"}</a:t>
            </a:r>
            <a:endParaRPr lang="en-US"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You can also translate audible speech by using the </a:t>
            </a:r>
            <a:r>
              <a:rPr lang="en-US" b="1" dirty="0"/>
              <a:t>Speech</a:t>
            </a:r>
            <a:r>
              <a:rPr lang="en-US" dirty="0"/>
              <a:t> service, which has the ability to produce translated output in text or audio format. </a:t>
            </a:r>
            <a:r>
              <a:rPr lang="en-US" i="1" dirty="0"/>
              <a:t>{A speech "Hello" bubble is submitted to the Speech service resulting in a "Hola" text box and a "</a:t>
            </a:r>
            <a:r>
              <a:rPr lang="ja-JP" altLang="en-US" sz="900" dirty="0">
                <a:solidFill>
                  <a:schemeClr val="tx1"/>
                </a:solidFill>
                <a:ea typeface="Segoe UI" pitchFamily="34" charset="0"/>
                <a:cs typeface="Segoe UI" pitchFamily="34" charset="0"/>
              </a:rPr>
              <a:t>你好</a:t>
            </a:r>
            <a:r>
              <a:rPr lang="en-US" altLang="ja-JP" sz="900" i="0" dirty="0">
                <a:solidFill>
                  <a:schemeClr val="tx1"/>
                </a:solidFill>
                <a:ea typeface="Segoe UI" pitchFamily="34" charset="0"/>
                <a:cs typeface="Segoe UI" pitchFamily="34" charset="0"/>
              </a:rPr>
              <a:t>"</a:t>
            </a:r>
            <a:r>
              <a:rPr lang="en-US" i="1" dirty="0"/>
              <a:t> speech bubble}</a:t>
            </a:r>
            <a:endParaRPr lang="en-US" i="0"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5/14/2022 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1166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i="1" dirty="0">
                <a:latin typeface="Segoe UI Light"/>
                <a:cs typeface="Segoe UI Light"/>
              </a:rPr>
              <a:t>[</a:t>
            </a:r>
            <a:r>
              <a:rPr lang="en-US" sz="850" b="1" i="1" dirty="0">
                <a:latin typeface="Segoe UI Light"/>
                <a:cs typeface="Segoe UI Light"/>
              </a:rPr>
              <a:t>Tip</a:t>
            </a:r>
            <a:r>
              <a:rPr lang="en-US" sz="850" i="1">
                <a:latin typeface="Segoe UI Light"/>
                <a:cs typeface="Segoe UI Light"/>
              </a:rPr>
              <a:t>: After talking to the slide for a minute or so, use the exercise (pre-prepared) at </a:t>
            </a:r>
            <a:r>
              <a:rPr lang="en-US" sz="850" dirty="0">
                <a:latin typeface="Segoe UI Light"/>
                <a:cs typeface="Segoe UI Light"/>
                <a:hlinkClick r:id="rId3"/>
              </a:rPr>
              <a:t>https://docs.microsoft.com/en-us/learn/modules/create-language-model-with-language-understanding/3-exercise-create-language-understanding-application</a:t>
            </a:r>
            <a:r>
              <a:rPr lang="en-US" sz="850" i="1" dirty="0">
                <a:latin typeface="Segoe UI Light"/>
                <a:cs typeface="Segoe UI Light"/>
              </a:rPr>
              <a:t> (and optionally: the demo </a:t>
            </a:r>
            <a:r>
              <a:rPr lang="en-US" sz="850" dirty="0">
                <a:latin typeface="Segoe UI Light"/>
                <a:cs typeface="Segoe UI Light"/>
                <a:hlinkClick r:id="rId4"/>
              </a:rPr>
              <a:t>https://aidemos.microsoft.com/luis</a:t>
            </a:r>
            <a:r>
              <a:rPr lang="en-US" sz="850" dirty="0">
                <a:latin typeface="Segoe UI Light"/>
                <a:cs typeface="Segoe UI Light"/>
              </a:rPr>
              <a:t>) </a:t>
            </a:r>
            <a:r>
              <a:rPr lang="en-US" sz="850" i="1" dirty="0">
                <a:latin typeface="Segoe UI Light"/>
                <a:cs typeface="Segoe UI Light"/>
              </a:rPr>
              <a:t>to demonstrate the service. You can show students the Language Studio containing the conversational language understanding project, and then demonstrate how to call the published service to predict an intent.]</a:t>
            </a:r>
            <a:endParaRPr lang="en-US" sz="85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1" dirty="0"/>
          </a:p>
          <a:p>
            <a:pPr>
              <a:defRPr/>
            </a:pPr>
            <a:endParaRPr lang="en-US" i="1" dirty="0">
              <a:cs typeface="Segoe UI Light" pitchFamily="34" charset="0"/>
            </a:endParaRPr>
          </a:p>
          <a:p>
            <a:r>
              <a:rPr lang="en-US" dirty="0"/>
              <a:t>The Language service enables you to train a language model that can interpret natural language commands.</a:t>
            </a:r>
          </a:p>
          <a:p>
            <a:endParaRPr lang="en-US" dirty="0"/>
          </a:p>
          <a:p>
            <a:r>
              <a:rPr lang="en-US" dirty="0"/>
              <a:t>The language model consists of three primary components:</a:t>
            </a:r>
          </a:p>
          <a:p>
            <a:endParaRPr lang="en-US" dirty="0"/>
          </a:p>
          <a:p>
            <a:pPr marL="228600" indent="-228600">
              <a:buAutoNum type="arabicPeriod"/>
            </a:pPr>
            <a:r>
              <a:rPr lang="en-US" i="1" dirty="0"/>
              <a:t>Utterances</a:t>
            </a:r>
            <a:r>
              <a:rPr lang="en-US" dirty="0"/>
              <a:t> are phrases that a user might say or type – for example, "switch the light on". </a:t>
            </a:r>
          </a:p>
          <a:p>
            <a:pPr marL="228600" indent="-228600">
              <a:buAutoNum type="arabicPeriod"/>
            </a:pPr>
            <a:r>
              <a:rPr lang="en-US" i="1" dirty="0"/>
              <a:t>Entities</a:t>
            </a:r>
            <a:r>
              <a:rPr lang="en-US" i="0" dirty="0"/>
              <a:t> are specific items that are referenced in an utterance, for example a language model for a home automation application might recognize household devices such as a light or a fan.</a:t>
            </a:r>
          </a:p>
          <a:p>
            <a:pPr marL="228600" indent="-228600">
              <a:buAutoNum type="arabicPeriod"/>
            </a:pPr>
            <a:r>
              <a:rPr lang="en-US" i="0" dirty="0"/>
              <a:t>An </a:t>
            </a:r>
            <a:r>
              <a:rPr lang="en-US" i="1" dirty="0"/>
              <a:t>intent</a:t>
            </a:r>
            <a:r>
              <a:rPr lang="en-US" i="0" dirty="0"/>
              <a:t> identifies the desired action for an utterance. For example, to switch something on.</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5/14/2022 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31372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i="1" dirty="0">
                <a:latin typeface="Segoe UI Light"/>
                <a:cs typeface="Segoe UI Light"/>
              </a:rPr>
              <a:t>[</a:t>
            </a:r>
            <a:r>
              <a:rPr lang="en-US" sz="850" b="1" i="1" dirty="0">
                <a:latin typeface="Segoe UI Light"/>
                <a:cs typeface="Segoe UI Light"/>
              </a:rPr>
              <a:t>Tip</a:t>
            </a:r>
            <a:r>
              <a:rPr lang="en-US" sz="850" i="1" dirty="0">
                <a:latin typeface="Segoe UI Light"/>
                <a:cs typeface="Segoe UI Light"/>
              </a:rPr>
              <a:t>: After talking to the slide for a minute or so, use the exercise at </a:t>
            </a:r>
            <a:r>
              <a:rPr lang="en-US" sz="850" dirty="0">
                <a:latin typeface="Segoe UI Light"/>
                <a:cs typeface="Segoe UI Light"/>
                <a:hlinkClick r:id="rId3"/>
              </a:rPr>
              <a:t>https://docs.microsoft.com/en-us/learn/modules/build-faq-chatbot-qna-maker-azure-bot-service/3-create-bot</a:t>
            </a:r>
            <a:r>
              <a:rPr lang="en-US" sz="850" i="1" dirty="0">
                <a:latin typeface="Segoe UI Light"/>
                <a:cs typeface="Segoe UI Light"/>
              </a:rPr>
              <a:t> to demonstrate the service. You should have completed this exercise previously, so you can show students the Language Studio containing the Question Answering project, and then demonstrate how to call the published service to predict an intent. Do not demonstrate publishing the question answering model as a bot (you can do that in a later topic)]</a:t>
            </a:r>
            <a:endParaRPr lang="en-US" sz="850" dirty="0">
              <a:latin typeface="Segoe UI Light"/>
              <a:cs typeface="Segoe UI Light"/>
            </a:endParaRPr>
          </a:p>
          <a:p>
            <a:endParaRPr lang="en-US" dirty="0"/>
          </a:p>
          <a:p>
            <a:endParaRPr lang="en-US" dirty="0"/>
          </a:p>
          <a:p>
            <a:endParaRPr lang="en-US" dirty="0"/>
          </a:p>
          <a:p>
            <a:r>
              <a:rPr lang="en-US" dirty="0"/>
              <a:t>You can use the Language service to define a knowledge base of question and answer pairs. You can create the knowledge base by entering questions and answers, or you can import an existing Frequently Asked Questions (FAQ) list. You can also augment your questions and answers with built in </a:t>
            </a:r>
            <a:r>
              <a:rPr lang="en-US" i="1" dirty="0"/>
              <a:t>chit-chat</a:t>
            </a:r>
            <a:r>
              <a:rPr lang="en-US" i="0" dirty="0"/>
              <a:t> sources that include common conversational exchanges.</a:t>
            </a:r>
          </a:p>
          <a:p>
            <a:endParaRPr lang="en-US" i="0" dirty="0"/>
          </a:p>
          <a:p>
            <a:r>
              <a:rPr lang="en-US" i="0" dirty="0"/>
              <a:t>After creating the knowledge base, you train a model based on the question and answer data and publish it as a service. Client applications, an in particular bots, can then consume the knowledge base and use it to determine appropriate responses to user input.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5/14/2022 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77391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i="1" dirty="0">
                <a:latin typeface="Segoe UI Light"/>
                <a:cs typeface="Segoe UI Light"/>
              </a:rPr>
              <a:t>[</a:t>
            </a:r>
            <a:r>
              <a:rPr lang="en-US" sz="850" b="1" i="1" dirty="0">
                <a:latin typeface="Segoe UI Light"/>
                <a:cs typeface="Segoe UI Light"/>
              </a:rPr>
              <a:t>Tip</a:t>
            </a:r>
            <a:r>
              <a:rPr lang="en-US" sz="850" i="1" dirty="0">
                <a:latin typeface="Segoe UI Light"/>
                <a:cs typeface="Segoe UI Light"/>
              </a:rPr>
              <a:t>: After talking to the slide for a minute or so, return to the question answering solution you build for the exercise at </a:t>
            </a:r>
            <a:r>
              <a:rPr lang="en-US" sz="850" dirty="0">
                <a:latin typeface="Segoe UI Light"/>
                <a:cs typeface="Segoe UI Light"/>
                <a:hlinkClick r:id="rId3"/>
              </a:rPr>
              <a:t>https://docs.microsoft.com/en-us/learn/modules/build-faq-chatbot-qna-maker-azure-bot-service/3-create-bot</a:t>
            </a:r>
            <a:r>
              <a:rPr lang="en-US" sz="850" i="1" dirty="0">
                <a:latin typeface="Segoe UI Light"/>
                <a:cs typeface="Segoe UI Light"/>
              </a:rPr>
              <a:t> and demonstrate how to deploy the solution as a bot and test the bot in the Azure portal.]</a:t>
            </a:r>
          </a:p>
          <a:p>
            <a:endParaRPr lang="en-US" dirty="0"/>
          </a:p>
          <a:p>
            <a:r>
              <a:rPr lang="en-US" dirty="0"/>
              <a:t>Azure Bot Service provides a platform for creating, deploying, and managing bots. With the Azure Bot Service, developers can use the Microsoft Bot Framework SDK to develop bots and easily deploy and manage them in Azure.</a:t>
            </a:r>
          </a:p>
          <a:p>
            <a:endParaRPr lang="en-US" dirty="0"/>
          </a:p>
          <a:p>
            <a:r>
              <a:rPr lang="en-US" dirty="0"/>
              <a:t>By using the Azure bot Service, you can easily integrate your bot with the Language service for language understanding or question answering; and connect your bot to multiple channels such as webchat, email, Microsoft Teams, and others.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5/14/2022 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If necessary, demonstrate how to sign into the lab virtual machine and follow the instructions there. If you’re not using a lab VM, students can follow the instructions in the GitHub page for this lab. The instructions provide some initial context and instructions, and then direct students to the exercise on Microsoft Learn.</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exercises are also available on Microsoft Learn for all of the other tasks demonstrated and discussed in this module. Students can use their Azure Pass subscription after class to try these out for themselves.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5/14/2022 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54560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use the animated slide to reveal the correct answers.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15</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Encourage students to review the online modules to learn more.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8551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lessons should take approximately 60 minutes total to deliver. The lab exercise should take an additional 25-30 minutes.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5/14/2022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processing (NLP) is the area of AI that deals with making sense of written and spoken language.</a:t>
            </a:r>
          </a:p>
          <a:p>
            <a:endParaRPr lang="en-US" dirty="0"/>
          </a:p>
          <a:p>
            <a:r>
              <a:rPr lang="en-US" dirty="0"/>
              <a:t>The slide lists common NLP tasks:</a:t>
            </a:r>
          </a:p>
          <a:p>
            <a:pPr marL="171450" indent="-171450">
              <a:buFont typeface="Arial" panose="020B0604020202020204" pitchFamily="34" charset="0"/>
              <a:buChar char="•"/>
            </a:pPr>
            <a:r>
              <a:rPr lang="en-US" b="1" dirty="0"/>
              <a:t>Text analysis and entity recognition </a:t>
            </a:r>
            <a:r>
              <a:rPr lang="en-US" dirty="0"/>
              <a:t>– Often you need to analyze a text document to determine its salient points or to identify entities it mentions, such as dates, places, people. For example, a company might use AI to analyze industry magazine articles to try to find articles that mention their products or executives or to determine the main subject of each article.</a:t>
            </a:r>
          </a:p>
          <a:p>
            <a:pPr marL="171450" indent="-171450">
              <a:buFont typeface="Arial" panose="020B0604020202020204" pitchFamily="34" charset="0"/>
              <a:buChar char="•"/>
            </a:pPr>
            <a:r>
              <a:rPr lang="en-US" b="1" dirty="0"/>
              <a:t>Sentiment analysis </a:t>
            </a:r>
            <a:r>
              <a:rPr lang="en-US" dirty="0"/>
              <a:t>– This is a common form of text analysis that calculates a score indicating how positive (or negative) a text extract is. For example, a retailer might analyze reviews from customers to determine which ones are positive and which are negative.</a:t>
            </a:r>
          </a:p>
          <a:p>
            <a:pPr marL="171450" indent="-171450">
              <a:buFont typeface="Arial" panose="020B0604020202020204" pitchFamily="34" charset="0"/>
              <a:buChar char="•"/>
            </a:pPr>
            <a:r>
              <a:rPr lang="en-US" b="1" dirty="0"/>
              <a:t>Speech recognition and synthesis </a:t>
            </a:r>
            <a:r>
              <a:rPr lang="en-US" dirty="0"/>
              <a:t>– It's increasingly common to encounter AI systems that can recognize spoken language as input and synthesize spoken output. For example, an in-car system might enable hands-free communication by reading incoming text messages aloud and enabling you to verbally dictate a response.</a:t>
            </a:r>
          </a:p>
          <a:p>
            <a:pPr marL="171450" indent="-171450">
              <a:buFont typeface="Arial" panose="020B0604020202020204" pitchFamily="34" charset="0"/>
              <a:buChar char="•"/>
            </a:pPr>
            <a:r>
              <a:rPr lang="en-US" b="1" dirty="0"/>
              <a:t>Machine translation </a:t>
            </a:r>
            <a:r>
              <a:rPr lang="en-US" dirty="0"/>
              <a:t>– International and cross-cultural collaboration is often a key to success, and this requires the ability to eliminate language barriers. AI can be used to automate translation of written and spoken language. For example, an inbox add-in might be used to automatically translate incoming or outgoing emails, or a conference call presentation system might provide a simultaneous transcript of the speaker's words in multiple languages.</a:t>
            </a:r>
          </a:p>
          <a:p>
            <a:pPr marL="171450" indent="-171450">
              <a:buFont typeface="Arial" panose="020B0604020202020204" pitchFamily="34" charset="0"/>
              <a:buChar char="•"/>
            </a:pPr>
            <a:r>
              <a:rPr lang="en-US" b="1" dirty="0"/>
              <a:t>Semantic language modeling</a:t>
            </a:r>
            <a:r>
              <a:rPr lang="en-US" b="0" dirty="0"/>
              <a:t> – Language can be complex and nuanced, so that multiple phrases might be used to mean the same thing. For example, a driver might ask "Where can I get gas near here?", "What's the location of the closest gas station?", or "Give me directions to a gas station." All of these mean essentially the same thing, so a </a:t>
            </a:r>
            <a:r>
              <a:rPr lang="en-US" b="0" i="1" dirty="0"/>
              <a:t>semantic</a:t>
            </a:r>
            <a:r>
              <a:rPr lang="en-US" b="0" i="0" dirty="0"/>
              <a:t> understanding of the language being used is required to discern what the driver needs. An automobile manufacturer could train a language model to understand phrases like these and respond by displaying appropriate satellite navigation directions.</a:t>
            </a: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5/14/2022 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Conversational AI builds on other AI workloads, in particular natural language processing but also machine learning and potentially computer vision. In general, when people use the term "conversational AI", they're referring to bots.</a:t>
            </a:r>
          </a:p>
          <a:p>
            <a:endParaRPr lang="en-US" dirty="0"/>
          </a:p>
          <a:p>
            <a:r>
              <a:rPr lang="en-US" dirty="0"/>
              <a:t>People often associate the term "bot" with a chat interface on a website, but actually this is just one (very common) way to interact with a bot. Bots can be connected to multiple </a:t>
            </a:r>
            <a:r>
              <a:rPr lang="en-US" i="1" dirty="0"/>
              <a:t>channels</a:t>
            </a:r>
            <a:r>
              <a:rPr lang="en-US" i="0" dirty="0"/>
              <a:t>, including email, social media, telephone and so on.</a:t>
            </a:r>
          </a:p>
          <a:p>
            <a:endParaRPr lang="en-US" i="0" dirty="0"/>
          </a:p>
          <a:p>
            <a:r>
              <a:rPr lang="en-US" i="0" dirty="0"/>
              <a:t>Bots are used in multiple different scenarios, such as: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Customer support:</a:t>
            </a:r>
            <a:r>
              <a:rPr lang="en-US" b="0" dirty="0">
                <a:solidFill>
                  <a:srgbClr val="000000"/>
                </a:solidFill>
                <a:effectLst/>
                <a:latin typeface="Consolas" panose="020B0609020204030204" pitchFamily="49" charset="0"/>
              </a:rPr>
              <a:t> for example, answering frequently asked questions or gathering information before handing off to a human customer service representative.</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Reservation systems:</a:t>
            </a:r>
            <a:r>
              <a:rPr lang="en-US" b="0" dirty="0">
                <a:solidFill>
                  <a:srgbClr val="000000"/>
                </a:solidFill>
                <a:effectLst/>
                <a:latin typeface="Consolas" panose="020B0609020204030204" pitchFamily="49" charset="0"/>
              </a:rPr>
              <a:t> for example, enabling users to book cinema tickets, flights, or restaurant tables.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Digital assistants: </a:t>
            </a:r>
            <a:r>
              <a:rPr lang="en-US" b="0" dirty="0">
                <a:solidFill>
                  <a:srgbClr val="000000"/>
                </a:solidFill>
                <a:effectLst/>
                <a:latin typeface="Consolas" panose="020B0609020204030204" pitchFamily="49" charset="0"/>
              </a:rPr>
              <a:t>for example, an in-home or cellphone-based virtual assistant that can perform tasks based on instructions.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Online ordering: </a:t>
            </a:r>
            <a:r>
              <a:rPr lang="en-US" b="0" dirty="0">
                <a:solidFill>
                  <a:srgbClr val="000000"/>
                </a:solidFill>
                <a:effectLst/>
                <a:latin typeface="Consolas" panose="020B0609020204030204" pitchFamily="49" charset="0"/>
              </a:rPr>
              <a:t>for example, ordering takeout food for delivery, or products from an online retailer.</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Healthcare: </a:t>
            </a:r>
            <a:r>
              <a:rPr lang="en-US" b="0" dirty="0">
                <a:solidFill>
                  <a:srgbClr val="000000"/>
                </a:solidFill>
                <a:effectLst/>
                <a:latin typeface="Consolas" panose="020B0609020204030204" pitchFamily="49" charset="0"/>
              </a:rPr>
              <a:t>for example, providing an automated diagnosis based on symptoms.</a:t>
            </a:r>
          </a:p>
          <a:p>
            <a:pPr marL="171450" indent="-171450">
              <a:buFont typeface="Arial" panose="020B0604020202020204" pitchFamily="34" charset="0"/>
              <a:buChar char="•"/>
            </a:pPr>
            <a:r>
              <a:rPr lang="en-US" b="1" dirty="0">
                <a:solidFill>
                  <a:srgbClr val="000080"/>
                </a:solidFill>
                <a:effectLst/>
                <a:latin typeface="Consolas" panose="020B0609020204030204" pitchFamily="49" charset="0"/>
              </a:rPr>
              <a:t>Office productivity: </a:t>
            </a:r>
            <a:r>
              <a:rPr lang="en-US" b="0" dirty="0">
                <a:solidFill>
                  <a:srgbClr val="000000"/>
                </a:solidFill>
                <a:effectLst/>
                <a:latin typeface="Consolas" panose="020B0609020204030204" pitchFamily="49" charset="0"/>
              </a:rPr>
              <a:t>for example by helping users find relevant corporate resources for a particular task.</a:t>
            </a:r>
          </a:p>
          <a:p>
            <a:endParaRPr lang="en-US" dirty="0"/>
          </a:p>
          <a:p>
            <a:r>
              <a:rPr lang="en-US" dirty="0"/>
              <a:t>Ask students to suggest other scenarios where they've encountered bots.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5/14/2022 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the services in this slide back to the NLP tasks on the previous slide.</a:t>
            </a:r>
          </a:p>
          <a:p>
            <a:endParaRPr lang="en-US" dirty="0"/>
          </a:p>
          <a:p>
            <a:r>
              <a:rPr lang="en-US" dirty="0"/>
              <a:t>You could build your own custom NLP models using machine learning or NLP toolkits for various programming languages  - particularly Python (commonly used Python packages for NLP include NLTK, </a:t>
            </a:r>
            <a:r>
              <a:rPr lang="en-US" dirty="0" err="1"/>
              <a:t>Gensim</a:t>
            </a:r>
            <a:r>
              <a:rPr lang="en-US" dirty="0"/>
              <a:t>, and </a:t>
            </a:r>
            <a:r>
              <a:rPr lang="en-US" dirty="0" err="1"/>
              <a:t>SpaCy</a:t>
            </a:r>
            <a:r>
              <a:rPr lang="en-US" dirty="0"/>
              <a:t>); but it's a complex area. Using off-the-shelf services can help you develop a solution more quickly and with less specialist expertise.</a:t>
            </a:r>
          </a:p>
          <a:p>
            <a:endParaRPr lang="en-US" dirty="0"/>
          </a:p>
          <a:p>
            <a:r>
              <a:rPr lang="en-US" dirty="0"/>
              <a:t>We're going to explore all of these services in the next lesson.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5/14/2022 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9708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80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After talking to the slide for a minute or so, use the exercise at https://docs.microsoft.com/learn/modules/analyze-text-with-text-analytics-service/3-exercise to demonstrate the service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5/14/2022 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78759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i="1" dirty="0">
                <a:latin typeface="Segoe UI Light"/>
                <a:cs typeface="Segoe UI Light"/>
              </a:rPr>
              <a:t>After talking to the slide for a minute or so, use the exercise at </a:t>
            </a:r>
            <a:r>
              <a:rPr lang="en-US" sz="850" b="0" i="1" dirty="0">
                <a:latin typeface="Segoe UI Light"/>
                <a:cs typeface="Segoe UI Light"/>
                <a:hlinkClick r:id="rId3"/>
              </a:rPr>
              <a:t>https://docs.microsoft.com/learn/modules/recognize-synthesize-speech/3-exercise-transcribe-speech-use-azure</a:t>
            </a:r>
            <a:r>
              <a:rPr lang="en-US" sz="850" i="1" dirty="0">
                <a:latin typeface="Segoe UI Light"/>
                <a:cs typeface="Segoe UI Light"/>
              </a:rPr>
              <a:t>  to demonstrate the service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1" dirty="0"/>
          </a:p>
          <a:p>
            <a:pPr marL="228600" indent="-228600">
              <a:buFont typeface="+mj-lt"/>
              <a:buAutoNum type="arabicPeriod"/>
            </a:pPr>
            <a:r>
              <a:rPr lang="en-US" dirty="0"/>
              <a:t>The </a:t>
            </a:r>
            <a:r>
              <a:rPr lang="en-US" b="1" dirty="0"/>
              <a:t>Speech</a:t>
            </a:r>
            <a:r>
              <a:rPr lang="en-US" b="0" dirty="0"/>
              <a:t> service provides a </a:t>
            </a:r>
            <a:r>
              <a:rPr lang="en-US" b="0" i="1" dirty="0"/>
              <a:t>Speech-to-Text </a:t>
            </a:r>
            <a:r>
              <a:rPr lang="en-US" b="0" i="0" dirty="0"/>
              <a:t>API that you can use to implement text recognition functionality. The service supports text transcription in more than 60 languages.  </a:t>
            </a:r>
            <a:r>
              <a:rPr lang="en-US" i="1" dirty="0"/>
              <a:t>{A speech bubble with an arrow pointing to the text "</a:t>
            </a:r>
            <a:r>
              <a:rPr lang="en-US" sz="900" i="1" dirty="0">
                <a:solidFill>
                  <a:schemeClr val="tx1"/>
                </a:solidFill>
              </a:rPr>
              <a:t>Use the speech-to-text capabilities of the </a:t>
            </a:r>
            <a:r>
              <a:rPr lang="en-US" sz="900" b="1" i="1" dirty="0">
                <a:solidFill>
                  <a:schemeClr val="tx1"/>
                </a:solidFill>
              </a:rPr>
              <a:t>Speech</a:t>
            </a:r>
            <a:r>
              <a:rPr lang="en-US" sz="900" i="1" dirty="0">
                <a:solidFill>
                  <a:schemeClr val="tx1"/>
                </a:solidFill>
              </a:rPr>
              <a:t> service to transcribe audible speech to text</a:t>
            </a:r>
            <a:r>
              <a:rPr lang="en-US" i="1" dirty="0"/>
              <a:t>" is displayed}</a:t>
            </a:r>
            <a:endParaRPr lang="en-US" dirty="0"/>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Conversely, the </a:t>
            </a:r>
            <a:r>
              <a:rPr lang="en-US" i="1" dirty="0"/>
              <a:t>Text-to-Speech</a:t>
            </a:r>
            <a:r>
              <a:rPr lang="en-US" i="0" dirty="0"/>
              <a:t> API can synthesize audible speech from text, with the option to specify regionally appropriate voices for human-like pronunciation </a:t>
            </a:r>
            <a:r>
              <a:rPr lang="en-US" i="1" dirty="0"/>
              <a:t>{The text "</a:t>
            </a:r>
            <a:r>
              <a:rPr lang="en-US" sz="800" i="1" dirty="0">
                <a:solidFill>
                  <a:schemeClr val="tx1"/>
                </a:solidFill>
              </a:rPr>
              <a:t>Use the t</a:t>
            </a:r>
            <a:r>
              <a:rPr lang="en-US" sz="800" i="1" dirty="0"/>
              <a:t>ext-to-speech</a:t>
            </a:r>
            <a:r>
              <a:rPr lang="en-US" sz="800" i="1" dirty="0">
                <a:solidFill>
                  <a:schemeClr val="tx1"/>
                </a:solidFill>
              </a:rPr>
              <a:t> capabilities of the </a:t>
            </a:r>
            <a:r>
              <a:rPr lang="en-US" sz="800" b="1" i="1" dirty="0">
                <a:solidFill>
                  <a:schemeClr val="tx1"/>
                </a:solidFill>
              </a:rPr>
              <a:t>Speech</a:t>
            </a:r>
            <a:r>
              <a:rPr lang="en-US" sz="800" i="1" dirty="0">
                <a:solidFill>
                  <a:schemeClr val="tx1"/>
                </a:solidFill>
              </a:rPr>
              <a:t> service to generate audible speech from text</a:t>
            </a:r>
            <a:r>
              <a:rPr lang="en-US" i="1" dirty="0"/>
              <a:t>" is displayed with an arrow pointing to a speech bubble}</a:t>
            </a:r>
            <a:endParaRPr lang="en-US" i="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5/14/2022 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40945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182417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xmlns=""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4009344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xmlns=""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305655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399624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0776715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2376663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49237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813363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3360938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xmlns="" val="1"/>
              </a:ext>
            </a:extLst>
          </p:cNvPr>
          <p:cNvSpPr/>
          <p:nvPr userDrawn="1"/>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xmlns="" val="1"/>
              </a:ext>
            </a:extLst>
          </p:cNvPr>
          <p:cNvSpPr/>
          <p:nvPr userDrawn="1"/>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xmlns="" val="1"/>
              </a:ext>
            </a:extLst>
          </p:cNvPr>
          <p:cNvSpPr/>
          <p:nvPr userDrawn="1"/>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302163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379742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2371187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xmlns=""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xmlns=""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xmlns=""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xmlns=""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517701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xmlns=""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xmlns=""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xmlns=""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5078659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xmlns=""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xmlns=""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xmlns=""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xmlns=""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851589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xmlns=""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9344598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5355670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787711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22143989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534176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8864621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262580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988401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xmlns=""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807723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xmlns=""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xmlns=""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8264630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xmlns=""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xmlns=""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xmlns=""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944371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xmlns=""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xmlns=""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xmlns=""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xmlns=""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7952115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xmlns=""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xmlns=""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xmlns=""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xmlns=""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xmlns=""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411106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xmlns=""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xmlns=""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xmlns=""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xmlns=""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4941184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xmlns=""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xmlns=""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xmlns=""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xmlns=""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xmlns=""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xmlns=""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xmlns=""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xmlns=""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4783663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xmlns=""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xmlns=""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xmlns=""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xmlns=""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73521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xmlns=""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xmlns=""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xmlns=""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xmlns=""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xmlns=""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xmlns=""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3688850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78267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179909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6DBB60A6-4F30-44C8-AA64-6CF2E695EE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012" y="499153"/>
            <a:ext cx="2351988" cy="335013"/>
          </a:xfrm>
          <a:prstGeom prst="rect">
            <a:avLst/>
          </a:prstGeom>
        </p:spPr>
      </p:pic>
    </p:spTree>
    <p:extLst>
      <p:ext uri="{BB962C8B-B14F-4D97-AF65-F5344CB8AC3E}">
        <p14:creationId xmlns:p14="http://schemas.microsoft.com/office/powerpoint/2010/main" val="371523431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xmlns=""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spc="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xmlns=""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xmlns=""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xmlns=""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xmlns=""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xmlns=""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xmlns=""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xmlns=""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xmlns=""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xmlns=""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xmlns=""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xmlns=""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xmlns=""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xmlns=""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xmlns=""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xmlns=""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xmlns=""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xmlns=""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xmlns=""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xmlns=""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xmlns=""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xmlns=""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xmlns=""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xmlns=""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xmlns=""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xmlns=""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xmlns=""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xmlns=""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xmlns=""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xmlns=""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xmlns=""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xmlns=""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xmlns=""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xmlns=""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xmlns=""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xmlns=""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xmlns=""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xmlns=""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xmlns=""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xmlns=""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xmlns=""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xmlns=""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xmlns=""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xmlns=""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xmlns=""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xmlns=""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xmlns=""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xmlns=""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xmlns=""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xmlns=""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xmlns=""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xmlns=""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xmlns=""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xmlns=""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xmlns=""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xmlns=""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xmlns=""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xmlns=""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xmlns=""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xmlns=""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xmlns=""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xmlns=""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xmlns=""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xmlns=""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xmlns=""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xmlns=""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xmlns=""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xmlns=""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xmlns=""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xmlns=""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xmlns=""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xmlns=""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xmlns=""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xmlns=""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xmlns=""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xmlns=""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xmlns=""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xmlns=""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xmlns=""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xmlns=""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xmlns=""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xmlns=""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xmlns=""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xmlns=""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xmlns=""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xmlns=""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xmlns=""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xmlns=""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xmlns=""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xmlns=""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xmlns=""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xmlns=""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xmlns=""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xmlns=""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xmlns=""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 name="Footer Placeholder 1">
            <a:extLst>
              <a:ext uri="{FF2B5EF4-FFF2-40B4-BE49-F238E27FC236}">
                <a16:creationId xmlns:a16="http://schemas.microsoft.com/office/drawing/2014/main" id="{37821097-B77C-4991-B924-D762ADC8782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05673515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50011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063847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54038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06437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231438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34310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16896321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1631517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80619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0609590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998330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686599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50103549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14518670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4821949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7577643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29488437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7557332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9251391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818534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6194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896029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90149666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2551963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9808608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2029714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2729533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32532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0507413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41616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35456737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xmlns=""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63784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2619908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885310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3046632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20092998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xmlns=""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464384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217907752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3825005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9392671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7300098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5543797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2.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7.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image" Target="../media/image12.png"/><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theme" Target="../theme/theme4.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8"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9" Type="http://schemas.openxmlformats.org/officeDocument/2006/relationships/slideLayout" Target="../slideLayouts/slideLayout129.xml"/><Relationship Id="rId21" Type="http://schemas.openxmlformats.org/officeDocument/2006/relationships/slideLayout" Target="../slideLayouts/slideLayout111.xml"/><Relationship Id="rId34" Type="http://schemas.openxmlformats.org/officeDocument/2006/relationships/slideLayout" Target="../slideLayouts/slideLayout124.xml"/><Relationship Id="rId42" Type="http://schemas.openxmlformats.org/officeDocument/2006/relationships/slideLayout" Target="../slideLayouts/slideLayout132.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37" Type="http://schemas.openxmlformats.org/officeDocument/2006/relationships/slideLayout" Target="../slideLayouts/slideLayout127.xml"/><Relationship Id="rId40" Type="http://schemas.openxmlformats.org/officeDocument/2006/relationships/slideLayout" Target="../slideLayouts/slideLayout130.xml"/><Relationship Id="rId45" Type="http://schemas.openxmlformats.org/officeDocument/2006/relationships/theme" Target="../theme/theme5.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36" Type="http://schemas.openxmlformats.org/officeDocument/2006/relationships/slideLayout" Target="../slideLayouts/slideLayout126.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4" Type="http://schemas.openxmlformats.org/officeDocument/2006/relationships/slideLayout" Target="../slideLayouts/slideLayout134.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35" Type="http://schemas.openxmlformats.org/officeDocument/2006/relationships/slideLayout" Target="../slideLayouts/slideLayout125.xml"/><Relationship Id="rId43" Type="http://schemas.openxmlformats.org/officeDocument/2006/relationships/slideLayout" Target="../slideLayouts/slideLayout133.xml"/><Relationship Id="rId8" Type="http://schemas.openxmlformats.org/officeDocument/2006/relationships/slideLayout" Target="../slideLayouts/slideLayout98.xml"/><Relationship Id="rId3" Type="http://schemas.openxmlformats.org/officeDocument/2006/relationships/slideLayout" Target="../slideLayouts/slideLayout93.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38" Type="http://schemas.openxmlformats.org/officeDocument/2006/relationships/slideLayout" Target="../slideLayouts/slideLayout128.xml"/><Relationship Id="rId20" Type="http://schemas.openxmlformats.org/officeDocument/2006/relationships/slideLayout" Target="../slideLayouts/slideLayout110.xml"/><Relationship Id="rId41" Type="http://schemas.openxmlformats.org/officeDocument/2006/relationships/slideLayout" Target="../slideLayouts/slideLayout13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60.xml"/><Relationship Id="rId21" Type="http://schemas.openxmlformats.org/officeDocument/2006/relationships/slideLayout" Target="../slideLayouts/slideLayout155.xml"/><Relationship Id="rId42" Type="http://schemas.openxmlformats.org/officeDocument/2006/relationships/slideLayout" Target="../slideLayouts/slideLayout176.xml"/><Relationship Id="rId47" Type="http://schemas.openxmlformats.org/officeDocument/2006/relationships/slideLayout" Target="../slideLayouts/slideLayout181.xml"/><Relationship Id="rId63" Type="http://schemas.openxmlformats.org/officeDocument/2006/relationships/slideLayout" Target="../slideLayouts/slideLayout197.xml"/><Relationship Id="rId68" Type="http://schemas.openxmlformats.org/officeDocument/2006/relationships/slideLayout" Target="../slideLayouts/slideLayout202.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9" Type="http://schemas.openxmlformats.org/officeDocument/2006/relationships/slideLayout" Target="../slideLayouts/slideLayout163.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40" Type="http://schemas.openxmlformats.org/officeDocument/2006/relationships/slideLayout" Target="../slideLayouts/slideLayout174.xml"/><Relationship Id="rId45" Type="http://schemas.openxmlformats.org/officeDocument/2006/relationships/slideLayout" Target="../slideLayouts/slideLayout179.xml"/><Relationship Id="rId53" Type="http://schemas.openxmlformats.org/officeDocument/2006/relationships/slideLayout" Target="../slideLayouts/slideLayout187.xml"/><Relationship Id="rId58" Type="http://schemas.openxmlformats.org/officeDocument/2006/relationships/slideLayout" Target="../slideLayouts/slideLayout192.xml"/><Relationship Id="rId66" Type="http://schemas.openxmlformats.org/officeDocument/2006/relationships/slideLayout" Target="../slideLayouts/slideLayout200.xml"/><Relationship Id="rId5" Type="http://schemas.openxmlformats.org/officeDocument/2006/relationships/slideLayout" Target="../slideLayouts/slideLayout139.xml"/><Relationship Id="rId61" Type="http://schemas.openxmlformats.org/officeDocument/2006/relationships/slideLayout" Target="../slideLayouts/slideLayout195.xml"/><Relationship Id="rId19" Type="http://schemas.openxmlformats.org/officeDocument/2006/relationships/slideLayout" Target="../slideLayouts/slideLayout15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43" Type="http://schemas.openxmlformats.org/officeDocument/2006/relationships/slideLayout" Target="../slideLayouts/slideLayout177.xml"/><Relationship Id="rId48" Type="http://schemas.openxmlformats.org/officeDocument/2006/relationships/slideLayout" Target="../slideLayouts/slideLayout182.xml"/><Relationship Id="rId56" Type="http://schemas.openxmlformats.org/officeDocument/2006/relationships/slideLayout" Target="../slideLayouts/slideLayout190.xml"/><Relationship Id="rId64" Type="http://schemas.openxmlformats.org/officeDocument/2006/relationships/slideLayout" Target="../slideLayouts/slideLayout198.xml"/><Relationship Id="rId69" Type="http://schemas.openxmlformats.org/officeDocument/2006/relationships/slideLayout" Target="../slideLayouts/slideLayout203.xml"/><Relationship Id="rId8" Type="http://schemas.openxmlformats.org/officeDocument/2006/relationships/slideLayout" Target="../slideLayouts/slideLayout142.xml"/><Relationship Id="rId51" Type="http://schemas.openxmlformats.org/officeDocument/2006/relationships/slideLayout" Target="../slideLayouts/slideLayout185.xml"/><Relationship Id="rId72" Type="http://schemas.openxmlformats.org/officeDocument/2006/relationships/slideLayout" Target="../slideLayouts/slideLayout206.xml"/><Relationship Id="rId3" Type="http://schemas.openxmlformats.org/officeDocument/2006/relationships/slideLayout" Target="../slideLayouts/slideLayout137.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46" Type="http://schemas.openxmlformats.org/officeDocument/2006/relationships/slideLayout" Target="../slideLayouts/slideLayout180.xml"/><Relationship Id="rId59" Type="http://schemas.openxmlformats.org/officeDocument/2006/relationships/slideLayout" Target="../slideLayouts/slideLayout193.xml"/><Relationship Id="rId67" Type="http://schemas.openxmlformats.org/officeDocument/2006/relationships/slideLayout" Target="../slideLayouts/slideLayout201.xml"/><Relationship Id="rId20" Type="http://schemas.openxmlformats.org/officeDocument/2006/relationships/slideLayout" Target="../slideLayouts/slideLayout154.xml"/><Relationship Id="rId41" Type="http://schemas.openxmlformats.org/officeDocument/2006/relationships/slideLayout" Target="../slideLayouts/slideLayout175.xml"/><Relationship Id="rId54" Type="http://schemas.openxmlformats.org/officeDocument/2006/relationships/slideLayout" Target="../slideLayouts/slideLayout188.xml"/><Relationship Id="rId62" Type="http://schemas.openxmlformats.org/officeDocument/2006/relationships/slideLayout" Target="../slideLayouts/slideLayout196.xml"/><Relationship Id="rId70" Type="http://schemas.openxmlformats.org/officeDocument/2006/relationships/slideLayout" Target="../slideLayouts/slideLayout20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49" Type="http://schemas.openxmlformats.org/officeDocument/2006/relationships/slideLayout" Target="../slideLayouts/slideLayout183.xml"/><Relationship Id="rId57" Type="http://schemas.openxmlformats.org/officeDocument/2006/relationships/slideLayout" Target="../slideLayouts/slideLayout191.xml"/><Relationship Id="rId10" Type="http://schemas.openxmlformats.org/officeDocument/2006/relationships/slideLayout" Target="../slideLayouts/slideLayout144.xml"/><Relationship Id="rId31" Type="http://schemas.openxmlformats.org/officeDocument/2006/relationships/slideLayout" Target="../slideLayouts/slideLayout165.xml"/><Relationship Id="rId44" Type="http://schemas.openxmlformats.org/officeDocument/2006/relationships/slideLayout" Target="../slideLayouts/slideLayout178.xml"/><Relationship Id="rId52" Type="http://schemas.openxmlformats.org/officeDocument/2006/relationships/slideLayout" Target="../slideLayouts/slideLayout186.xml"/><Relationship Id="rId60" Type="http://schemas.openxmlformats.org/officeDocument/2006/relationships/slideLayout" Target="../slideLayouts/slideLayout194.xml"/><Relationship Id="rId65" Type="http://schemas.openxmlformats.org/officeDocument/2006/relationships/slideLayout" Target="../slideLayouts/slideLayout199.xml"/><Relationship Id="rId73" Type="http://schemas.openxmlformats.org/officeDocument/2006/relationships/theme" Target="../theme/theme6.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9" Type="http://schemas.openxmlformats.org/officeDocument/2006/relationships/slideLayout" Target="../slideLayouts/slideLayout173.xml"/><Relationship Id="rId34" Type="http://schemas.openxmlformats.org/officeDocument/2006/relationships/slideLayout" Target="../slideLayouts/slideLayout168.xml"/><Relationship Id="rId50" Type="http://schemas.openxmlformats.org/officeDocument/2006/relationships/slideLayout" Target="../slideLayouts/slideLayout184.xml"/><Relationship Id="rId55" Type="http://schemas.openxmlformats.org/officeDocument/2006/relationships/slideLayout" Target="../slideLayouts/slideLayout189.xml"/><Relationship Id="rId7" Type="http://schemas.openxmlformats.org/officeDocument/2006/relationships/slideLayout" Target="../slideLayouts/slideLayout141.xml"/><Relationship Id="rId71"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1" r:id="rId1"/>
    <p:sldLayoutId id="2147484833"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836" r:id="rId12"/>
    <p:sldLayoutId id="2147484835" r:id="rId13"/>
    <p:sldLayoutId id="2147484834" r:id="rId14"/>
    <p:sldLayoutId id="2147484249" r:id="rId15"/>
    <p:sldLayoutId id="2147484640" r:id="rId16"/>
    <p:sldLayoutId id="2147484582" r:id="rId17"/>
    <p:sldLayoutId id="2147484641" r:id="rId18"/>
    <p:sldLayoutId id="2147484584" r:id="rId19"/>
    <p:sldLayoutId id="2147484829" r:id="rId20"/>
    <p:sldLayoutId id="2147484256" r:id="rId21"/>
    <p:sldLayoutId id="2147484257" r:id="rId22"/>
    <p:sldLayoutId id="2147484585" r:id="rId23"/>
    <p:sldLayoutId id="2147484299" r:id="rId24"/>
    <p:sldLayoutId id="2147484263" r:id="rId25"/>
    <p:sldLayoutId id="2147484742" r:id="rId26"/>
    <p:sldLayoutId id="2147484780" r:id="rId27"/>
    <p:sldLayoutId id="2147484828"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830" r:id="rId24"/>
    <p:sldLayoutId id="214748483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8767987"/>
      </p:ext>
    </p:extLst>
  </p:cSld>
  <p:clrMap bg1="lt1" tx1="dk1" bg2="lt2" tx2="dk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 id="2147484768" r:id="rId19"/>
    <p:sldLayoutId id="2147484769" r:id="rId20"/>
    <p:sldLayoutId id="2147484770" r:id="rId21"/>
    <p:sldLayoutId id="2147484771" r:id="rId22"/>
    <p:sldLayoutId id="2147484772" r:id="rId23"/>
    <p:sldLayoutId id="2147484773" r:id="rId24"/>
    <p:sldLayoutId id="2147484774" r:id="rId25"/>
    <p:sldLayoutId id="2147484775" r:id="rId26"/>
    <p:sldLayoutId id="2147484776" r:id="rId27"/>
    <p:sldLayoutId id="2147484777" r:id="rId28"/>
    <p:sldLayoutId id="2147484778" r:id="rId29"/>
    <p:sldLayoutId id="2147484779" r:id="rId30"/>
    <p:sldLayoutId id="2147484781" r:id="rId31"/>
    <p:sldLayoutId id="2147484782"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13" name="Group 12">
            <a:extLst>
              <a:ext uri="{FF2B5EF4-FFF2-40B4-BE49-F238E27FC236}">
                <a16:creationId xmlns:a16="http://schemas.microsoft.com/office/drawing/2014/main" id="{E44624BD-1B5A-49BF-A660-FB967C992154}"/>
              </a:ext>
            </a:extLst>
          </p:cNvPr>
          <p:cNvGrpSpPr/>
          <p:nvPr userDrawn="1"/>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2602537859"/>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 id="2147484802" r:id="rId19"/>
    <p:sldLayoutId id="2147484803" r:id="rId20"/>
    <p:sldLayoutId id="2147484804" r:id="rId21"/>
    <p:sldLayoutId id="2147484805" r:id="rId22"/>
    <p:sldLayoutId id="2147484806" r:id="rId23"/>
    <p:sldLayoutId id="2147484807" r:id="rId24"/>
    <p:sldLayoutId id="2147484808" r:id="rId25"/>
    <p:sldLayoutId id="2147484809" r:id="rId26"/>
    <p:sldLayoutId id="2147484810" r:id="rId27"/>
    <p:sldLayoutId id="2147484811" r:id="rId28"/>
    <p:sldLayoutId id="2147484812" r:id="rId29"/>
    <p:sldLayoutId id="2147484813" r:id="rId30"/>
    <p:sldLayoutId id="2147484814" r:id="rId31"/>
    <p:sldLayoutId id="2147484815" r:id="rId32"/>
    <p:sldLayoutId id="2147484816" r:id="rId33"/>
    <p:sldLayoutId id="2147484817" r:id="rId34"/>
    <p:sldLayoutId id="2147484818" r:id="rId35"/>
    <p:sldLayoutId id="2147484819" r:id="rId36"/>
    <p:sldLayoutId id="2147484820" r:id="rId37"/>
    <p:sldLayoutId id="2147484821" r:id="rId38"/>
    <p:sldLayoutId id="2147484822" r:id="rId39"/>
    <p:sldLayoutId id="2147484823" r:id="rId40"/>
    <p:sldLayoutId id="2147484824" r:id="rId41"/>
    <p:sldLayoutId id="2147484825" r:id="rId42"/>
    <p:sldLayoutId id="2147484826" r:id="rId43"/>
    <p:sldLayoutId id="2147484827" r:id="rId4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2.sv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4.sv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8.svg"/><Relationship Id="rId5" Type="http://schemas.openxmlformats.org/officeDocument/2006/relationships/image" Target="../media/image56.png"/><Relationship Id="rId4" Type="http://schemas.openxmlformats.org/officeDocument/2006/relationships/image" Target="../media/image66.svg"/></Relationships>
</file>

<file path=ppt/slides/_rels/slide13.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62.png"/><Relationship Id="rId18" Type="http://schemas.openxmlformats.org/officeDocument/2006/relationships/image" Target="../media/image68.sv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78.svg"/><Relationship Id="rId17" Type="http://schemas.openxmlformats.org/officeDocument/2006/relationships/image" Target="../media/image56.png"/><Relationship Id="rId2" Type="http://schemas.openxmlformats.org/officeDocument/2006/relationships/notesSlide" Target="../notesSlides/notesSlide13.xml"/><Relationship Id="rId16" Type="http://schemas.openxmlformats.org/officeDocument/2006/relationships/image" Target="../media/image82.svg"/><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61.png"/><Relationship Id="rId5" Type="http://schemas.openxmlformats.org/officeDocument/2006/relationships/image" Target="../media/image58.png"/><Relationship Id="rId15" Type="http://schemas.openxmlformats.org/officeDocument/2006/relationships/image" Target="../media/image63.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60.png"/><Relationship Id="rId14" Type="http://schemas.openxmlformats.org/officeDocument/2006/relationships/image" Target="../media/image80.svg"/></Relationships>
</file>

<file path=ppt/slides/_rels/slide14.xml.rels><?xml version="1.0" encoding="UTF-8" standalone="yes"?>
<Relationships xmlns="http://schemas.openxmlformats.org/package/2006/relationships"><Relationship Id="rId3" Type="http://schemas.openxmlformats.org/officeDocument/2006/relationships/hyperlink" Target="https://aka.ms/ai900-module-04" TargetMode="External"/><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64.emf"/></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71.xml"/><Relationship Id="rId4" Type="http://schemas.openxmlformats.org/officeDocument/2006/relationships/image" Target="../media/image85.svg"/></Relationships>
</file>

<file path=ppt/slides/_rels/slide16.xml.rels><?xml version="1.0" encoding="UTF-8" standalone="yes"?>
<Relationships xmlns="http://schemas.openxmlformats.org/package/2006/relationships"><Relationship Id="rId3" Type="http://schemas.openxmlformats.org/officeDocument/2006/relationships/hyperlink" Target="https://aka.ms/explore-nlp"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87.sv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6.xml"/></Relationships>
</file>

<file path=ppt/slides/_rels/slide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53.svg"/><Relationship Id="rId2" Type="http://schemas.openxmlformats.org/officeDocument/2006/relationships/notesSlide" Target="../notesSlides/notesSlide4.xml"/><Relationship Id="rId16" Type="http://schemas.openxmlformats.org/officeDocument/2006/relationships/image" Target="../media/image57.svg"/><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48.png"/><Relationship Id="rId5" Type="http://schemas.openxmlformats.org/officeDocument/2006/relationships/image" Target="../media/image45.png"/><Relationship Id="rId15" Type="http://schemas.openxmlformats.org/officeDocument/2006/relationships/image" Target="../media/image50.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47.png"/><Relationship Id="rId14" Type="http://schemas.openxmlformats.org/officeDocument/2006/relationships/image" Target="../media/image55.sv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xml"/><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0" y="2099733"/>
            <a:ext cx="5667319" cy="3042422"/>
          </a:xfrm>
        </p:spPr>
        <p:txBody>
          <a:bodyPr/>
          <a:lstStyle/>
          <a:p>
            <a:r>
              <a:rPr lang="en-US" dirty="0">
                <a:solidFill>
                  <a:schemeClr val="tx1"/>
                </a:solidFill>
              </a:rPr>
              <a:t>Module 4:</a:t>
            </a:r>
            <a:br>
              <a:rPr lang="en-US" dirty="0">
                <a:solidFill>
                  <a:schemeClr val="tx1"/>
                </a:solidFill>
              </a:rPr>
            </a:br>
            <a:r>
              <a:rPr lang="en-US" sz="4400" dirty="0">
                <a:solidFill>
                  <a:schemeClr val="bg1">
                    <a:lumMod val="50000"/>
                  </a:schemeClr>
                </a:solidFill>
              </a:rPr>
              <a:t>Explore Fundamentals of Natural Language Processing</a:t>
            </a:r>
            <a:endParaRPr lang="en-US" dirty="0">
              <a:solidFill>
                <a:schemeClr val="bg1">
                  <a:lumMod val="50000"/>
                </a:schemeClr>
              </a:solidFill>
            </a:endParaRPr>
          </a:p>
        </p:txBody>
      </p:sp>
    </p:spTree>
    <p:extLst>
      <p:ext uri="{BB962C8B-B14F-4D97-AF65-F5344CB8AC3E}">
        <p14:creationId xmlns:p14="http://schemas.microsoft.com/office/powerpoint/2010/main" val="7709643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4394-4D73-42E4-8ED0-0167AB3CEBCD}"/>
              </a:ext>
            </a:extLst>
          </p:cNvPr>
          <p:cNvSpPr>
            <a:spLocks noGrp="1"/>
          </p:cNvSpPr>
          <p:nvPr>
            <p:ph type="title"/>
          </p:nvPr>
        </p:nvSpPr>
        <p:spPr>
          <a:xfrm>
            <a:off x="588263" y="457200"/>
            <a:ext cx="11018520" cy="492443"/>
          </a:xfrm>
        </p:spPr>
        <p:txBody>
          <a:bodyPr/>
          <a:lstStyle/>
          <a:p>
            <a:r>
              <a:rPr lang="en-US" sz="3200" dirty="0"/>
              <a:t>Translation</a:t>
            </a:r>
          </a:p>
        </p:txBody>
      </p:sp>
      <p:grpSp>
        <p:nvGrpSpPr>
          <p:cNvPr id="17" name="Group 16">
            <a:extLst>
              <a:ext uri="{FF2B5EF4-FFF2-40B4-BE49-F238E27FC236}">
                <a16:creationId xmlns:a16="http://schemas.microsoft.com/office/drawing/2014/main" id="{0E5AB54E-E265-46C2-867B-22901D579335}"/>
              </a:ext>
            </a:extLst>
          </p:cNvPr>
          <p:cNvGrpSpPr/>
          <p:nvPr/>
        </p:nvGrpSpPr>
        <p:grpSpPr>
          <a:xfrm>
            <a:off x="2173897" y="3807415"/>
            <a:ext cx="7971283" cy="2722411"/>
            <a:chOff x="2381129" y="3615585"/>
            <a:chExt cx="7971283" cy="2722411"/>
          </a:xfrm>
        </p:grpSpPr>
        <p:sp>
          <p:nvSpPr>
            <p:cNvPr id="5" name="Speech Bubble: Oval 4">
              <a:extLst>
                <a:ext uri="{FF2B5EF4-FFF2-40B4-BE49-F238E27FC236}">
                  <a16:creationId xmlns:a16="http://schemas.microsoft.com/office/drawing/2014/main" id="{7E4AB31A-B9C7-4BF9-9F0E-F3844B40745D}"/>
                </a:ext>
              </a:extLst>
            </p:cNvPr>
            <p:cNvSpPr/>
            <p:nvPr/>
          </p:nvSpPr>
          <p:spPr bwMode="auto">
            <a:xfrm>
              <a:off x="2381129" y="4261916"/>
              <a:ext cx="1846747" cy="1245746"/>
            </a:xfrm>
            <a:prstGeom prst="wedgeEllipseCallout">
              <a:avLst>
                <a:gd name="adj1" fmla="val -44991"/>
                <a:gd name="adj2" fmla="val 62109"/>
              </a:avLst>
            </a:prstGeom>
            <a:solidFill>
              <a:schemeClr val="bg1"/>
            </a:solidFill>
            <a:ln w="762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tx1"/>
                  </a:solidFill>
                  <a:ea typeface="Segoe UI" pitchFamily="34" charset="0"/>
                  <a:cs typeface="Segoe UI" pitchFamily="34" charset="0"/>
                </a:rPr>
                <a:t>Hello</a:t>
              </a:r>
            </a:p>
          </p:txBody>
        </p:sp>
        <p:sp>
          <p:nvSpPr>
            <p:cNvPr id="13" name="Speech Bubble: Oval 12">
              <a:extLst>
                <a:ext uri="{FF2B5EF4-FFF2-40B4-BE49-F238E27FC236}">
                  <a16:creationId xmlns:a16="http://schemas.microsoft.com/office/drawing/2014/main" id="{FFC31138-8597-42BC-9434-52454CFF9535}"/>
                </a:ext>
              </a:extLst>
            </p:cNvPr>
            <p:cNvSpPr/>
            <p:nvPr/>
          </p:nvSpPr>
          <p:spPr bwMode="auto">
            <a:xfrm>
              <a:off x="8505664" y="5092250"/>
              <a:ext cx="1846747" cy="1245746"/>
            </a:xfrm>
            <a:prstGeom prst="wedgeEllipseCallout">
              <a:avLst>
                <a:gd name="adj1" fmla="val -44991"/>
                <a:gd name="adj2" fmla="val 62109"/>
              </a:avLst>
            </a:prstGeom>
            <a:solidFill>
              <a:schemeClr val="bg1"/>
            </a:solidFill>
            <a:ln w="762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ja-JP" altLang="en-US" sz="2800" dirty="0">
                  <a:solidFill>
                    <a:schemeClr val="tx1"/>
                  </a:solidFill>
                  <a:ea typeface="Segoe UI" pitchFamily="34" charset="0"/>
                  <a:cs typeface="Segoe UI" pitchFamily="34" charset="0"/>
                </a:rPr>
                <a:t>你好</a:t>
              </a:r>
              <a:endParaRPr lang="en-US" sz="2800" dirty="0">
                <a:solidFill>
                  <a:schemeClr val="tx1"/>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65DCE0E8-4ED0-41FB-974D-F325D70F7EED}"/>
                </a:ext>
              </a:extLst>
            </p:cNvPr>
            <p:cNvSpPr txBox="1"/>
            <p:nvPr/>
          </p:nvSpPr>
          <p:spPr>
            <a:xfrm>
              <a:off x="8378588" y="3615585"/>
              <a:ext cx="1973824" cy="129266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800" dirty="0">
                <a:gradFill>
                  <a:gsLst>
                    <a:gs pos="2917">
                      <a:schemeClr val="tx1"/>
                    </a:gs>
                    <a:gs pos="30000">
                      <a:schemeClr val="tx1"/>
                    </a:gs>
                  </a:gsLst>
                  <a:lin ang="5400000" scaled="0"/>
                </a:gradFill>
              </a:endParaRPr>
            </a:p>
            <a:p>
              <a:pPr algn="ctr"/>
              <a:r>
                <a:rPr lang="en-US" sz="2800" dirty="0">
                  <a:gradFill>
                    <a:gsLst>
                      <a:gs pos="2917">
                        <a:schemeClr val="tx1"/>
                      </a:gs>
                      <a:gs pos="30000">
                        <a:schemeClr val="tx1"/>
                      </a:gs>
                    </a:gsLst>
                    <a:lin ang="5400000" scaled="0"/>
                  </a:gradFill>
                </a:rPr>
                <a:t>Hola</a:t>
              </a:r>
            </a:p>
            <a:p>
              <a:pPr algn="ctr"/>
              <a:endParaRPr lang="en-US" sz="2800" dirty="0">
                <a:gradFill>
                  <a:gsLst>
                    <a:gs pos="2917">
                      <a:schemeClr val="tx1"/>
                    </a:gs>
                    <a:gs pos="30000">
                      <a:schemeClr val="tx1"/>
                    </a:gs>
                  </a:gsLst>
                  <a:lin ang="5400000" scaled="0"/>
                </a:gradFill>
              </a:endParaRPr>
            </a:p>
          </p:txBody>
        </p:sp>
        <p:grpSp>
          <p:nvGrpSpPr>
            <p:cNvPr id="9" name="Group 8">
              <a:extLst>
                <a:ext uri="{FF2B5EF4-FFF2-40B4-BE49-F238E27FC236}">
                  <a16:creationId xmlns:a16="http://schemas.microsoft.com/office/drawing/2014/main" id="{F54BBA73-757D-4181-AA97-BE843E318E53}"/>
                </a:ext>
              </a:extLst>
            </p:cNvPr>
            <p:cNvGrpSpPr/>
            <p:nvPr/>
          </p:nvGrpSpPr>
          <p:grpSpPr>
            <a:xfrm>
              <a:off x="5157149" y="3831029"/>
              <a:ext cx="2390013" cy="2069095"/>
              <a:chOff x="5157149" y="3831029"/>
              <a:chExt cx="2390013" cy="2069095"/>
            </a:xfrm>
          </p:grpSpPr>
          <p:pic>
            <p:nvPicPr>
              <p:cNvPr id="4" name="Graphic 3" descr="Gears">
                <a:extLst>
                  <a:ext uri="{FF2B5EF4-FFF2-40B4-BE49-F238E27FC236}">
                    <a16:creationId xmlns:a16="http://schemas.microsoft.com/office/drawing/2014/main" id="{B586EDF3-7076-42C4-B889-776C93BD0E4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375137" y="4204281"/>
                <a:ext cx="1695843" cy="1695843"/>
              </a:xfrm>
              <a:prstGeom prst="rect">
                <a:avLst/>
              </a:prstGeom>
            </p:spPr>
          </p:pic>
          <p:sp>
            <p:nvSpPr>
              <p:cNvPr id="8" name="TextBox 7">
                <a:extLst>
                  <a:ext uri="{FF2B5EF4-FFF2-40B4-BE49-F238E27FC236}">
                    <a16:creationId xmlns:a16="http://schemas.microsoft.com/office/drawing/2014/main" id="{B52307FC-B3C9-412A-B2D6-14A1AD9EC6BE}"/>
                  </a:ext>
                </a:extLst>
              </p:cNvPr>
              <p:cNvSpPr txBox="1"/>
              <p:nvPr/>
            </p:nvSpPr>
            <p:spPr>
              <a:xfrm>
                <a:off x="5157149" y="3831029"/>
                <a:ext cx="2390013" cy="430887"/>
              </a:xfrm>
              <a:prstGeom prst="rect">
                <a:avLst/>
              </a:prstGeom>
              <a:noFill/>
            </p:spPr>
            <p:txBody>
              <a:bodyPr wrap="none" lIns="0" tIns="0" rIns="0" bIns="0" rtlCol="0">
                <a:spAutoFit/>
              </a:bodyPr>
              <a:lstStyle/>
              <a:p>
                <a:pPr algn="l"/>
                <a:r>
                  <a:rPr lang="en-US" sz="2800" b="1" dirty="0">
                    <a:gradFill>
                      <a:gsLst>
                        <a:gs pos="2917">
                          <a:schemeClr val="tx1"/>
                        </a:gs>
                        <a:gs pos="30000">
                          <a:schemeClr val="tx1"/>
                        </a:gs>
                      </a:gsLst>
                      <a:lin ang="5400000" scaled="0"/>
                    </a:gradFill>
                  </a:rPr>
                  <a:t>Speech</a:t>
                </a:r>
                <a:r>
                  <a:rPr lang="en-US" sz="2800" dirty="0">
                    <a:gradFill>
                      <a:gsLst>
                        <a:gs pos="2917">
                          <a:schemeClr val="tx1"/>
                        </a:gs>
                        <a:gs pos="30000">
                          <a:schemeClr val="tx1"/>
                        </a:gs>
                      </a:gsLst>
                      <a:lin ang="5400000" scaled="0"/>
                    </a:gradFill>
                  </a:rPr>
                  <a:t> service</a:t>
                </a:r>
              </a:p>
            </p:txBody>
          </p:sp>
        </p:grpSp>
        <p:sp>
          <p:nvSpPr>
            <p:cNvPr id="10" name="Arrow: Right 9">
              <a:extLst>
                <a:ext uri="{FF2B5EF4-FFF2-40B4-BE49-F238E27FC236}">
                  <a16:creationId xmlns:a16="http://schemas.microsoft.com/office/drawing/2014/main" id="{D51F51C9-7F33-48FE-B8B5-132998147B78}"/>
                </a:ext>
              </a:extLst>
            </p:cNvPr>
            <p:cNvSpPr/>
            <p:nvPr/>
          </p:nvSpPr>
          <p:spPr bwMode="auto">
            <a:xfrm>
              <a:off x="4532404" y="4617199"/>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Left Brace 11">
              <a:extLst>
                <a:ext uri="{FF2B5EF4-FFF2-40B4-BE49-F238E27FC236}">
                  <a16:creationId xmlns:a16="http://schemas.microsoft.com/office/drawing/2014/main" id="{C355CF49-F1C9-4D69-A7AB-391FF2313A09}"/>
                </a:ext>
              </a:extLst>
            </p:cNvPr>
            <p:cNvSpPr/>
            <p:nvPr/>
          </p:nvSpPr>
          <p:spPr>
            <a:xfrm>
              <a:off x="7619658" y="4439428"/>
              <a:ext cx="450461" cy="1305643"/>
            </a:xfrm>
            <a:prstGeom prst="leftBrac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A73F51B-E5FC-4460-8AEB-D5BA88E299B0}"/>
              </a:ext>
            </a:extLst>
          </p:cNvPr>
          <p:cNvGrpSpPr/>
          <p:nvPr/>
        </p:nvGrpSpPr>
        <p:grpSpPr>
          <a:xfrm>
            <a:off x="2046820" y="1384069"/>
            <a:ext cx="8098359" cy="2005596"/>
            <a:chOff x="2254053" y="1399414"/>
            <a:chExt cx="8098359" cy="2005596"/>
          </a:xfrm>
        </p:grpSpPr>
        <p:grpSp>
          <p:nvGrpSpPr>
            <p:cNvPr id="21" name="Group 20">
              <a:extLst>
                <a:ext uri="{FF2B5EF4-FFF2-40B4-BE49-F238E27FC236}">
                  <a16:creationId xmlns:a16="http://schemas.microsoft.com/office/drawing/2014/main" id="{D1365910-F6B9-4AA6-9716-00C13A87A967}"/>
                </a:ext>
              </a:extLst>
            </p:cNvPr>
            <p:cNvGrpSpPr/>
            <p:nvPr/>
          </p:nvGrpSpPr>
          <p:grpSpPr>
            <a:xfrm>
              <a:off x="4532404" y="1399414"/>
              <a:ext cx="2882584" cy="2005596"/>
              <a:chOff x="4640314" y="3894528"/>
              <a:chExt cx="2882584" cy="2005596"/>
            </a:xfrm>
          </p:grpSpPr>
          <p:pic>
            <p:nvPicPr>
              <p:cNvPr id="22" name="Graphic 21" descr="Gears">
                <a:extLst>
                  <a:ext uri="{FF2B5EF4-FFF2-40B4-BE49-F238E27FC236}">
                    <a16:creationId xmlns:a16="http://schemas.microsoft.com/office/drawing/2014/main" id="{EB2E29F4-89E6-4BF1-8C1A-2372A6B49EB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375137" y="4204281"/>
                <a:ext cx="1695843" cy="1695843"/>
              </a:xfrm>
              <a:prstGeom prst="rect">
                <a:avLst/>
              </a:prstGeom>
            </p:spPr>
          </p:pic>
          <p:sp>
            <p:nvSpPr>
              <p:cNvPr id="23" name="TextBox 22">
                <a:extLst>
                  <a:ext uri="{FF2B5EF4-FFF2-40B4-BE49-F238E27FC236}">
                    <a16:creationId xmlns:a16="http://schemas.microsoft.com/office/drawing/2014/main" id="{8289556D-D128-469A-8AF1-6EBCECAC237D}"/>
                  </a:ext>
                </a:extLst>
              </p:cNvPr>
              <p:cNvSpPr txBox="1"/>
              <p:nvPr/>
            </p:nvSpPr>
            <p:spPr>
              <a:xfrm>
                <a:off x="4640314" y="3894528"/>
                <a:ext cx="2882584" cy="430887"/>
              </a:xfrm>
              <a:prstGeom prst="rect">
                <a:avLst/>
              </a:prstGeom>
              <a:noFill/>
            </p:spPr>
            <p:txBody>
              <a:bodyPr wrap="none" lIns="0" tIns="0" rIns="0" bIns="0" rtlCol="0">
                <a:spAutoFit/>
              </a:bodyPr>
              <a:lstStyle/>
              <a:p>
                <a:pPr algn="l"/>
                <a:r>
                  <a:rPr lang="en-US" sz="2800" b="1" dirty="0">
                    <a:gradFill>
                      <a:gsLst>
                        <a:gs pos="2917">
                          <a:schemeClr val="tx1"/>
                        </a:gs>
                        <a:gs pos="30000">
                          <a:schemeClr val="tx1"/>
                        </a:gs>
                      </a:gsLst>
                      <a:lin ang="5400000" scaled="0"/>
                    </a:gradFill>
                  </a:rPr>
                  <a:t>Translator </a:t>
                </a:r>
                <a:r>
                  <a:rPr lang="en-US" sz="2800" dirty="0">
                    <a:gradFill>
                      <a:gsLst>
                        <a:gs pos="2917">
                          <a:schemeClr val="tx1"/>
                        </a:gs>
                        <a:gs pos="30000">
                          <a:schemeClr val="tx1"/>
                        </a:gs>
                      </a:gsLst>
                      <a:lin ang="5400000" scaled="0"/>
                    </a:gradFill>
                  </a:rPr>
                  <a:t>service</a:t>
                </a:r>
              </a:p>
            </p:txBody>
          </p:sp>
        </p:grpSp>
        <p:sp>
          <p:nvSpPr>
            <p:cNvPr id="24" name="TextBox 23">
              <a:extLst>
                <a:ext uri="{FF2B5EF4-FFF2-40B4-BE49-F238E27FC236}">
                  <a16:creationId xmlns:a16="http://schemas.microsoft.com/office/drawing/2014/main" id="{F24D35C4-45F4-40E9-A011-3C30A02FFDC1}"/>
                </a:ext>
              </a:extLst>
            </p:cNvPr>
            <p:cNvSpPr txBox="1"/>
            <p:nvPr/>
          </p:nvSpPr>
          <p:spPr>
            <a:xfrm>
              <a:off x="2254053" y="1831750"/>
              <a:ext cx="1973824" cy="129266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800" dirty="0">
                <a:gradFill>
                  <a:gsLst>
                    <a:gs pos="2917">
                      <a:schemeClr val="tx1"/>
                    </a:gs>
                    <a:gs pos="30000">
                      <a:schemeClr val="tx1"/>
                    </a:gs>
                  </a:gsLst>
                  <a:lin ang="5400000" scaled="0"/>
                </a:gradFill>
              </a:endParaRPr>
            </a:p>
            <a:p>
              <a:pPr algn="ctr"/>
              <a:r>
                <a:rPr lang="en-US" sz="2800" dirty="0">
                  <a:gradFill>
                    <a:gsLst>
                      <a:gs pos="2917">
                        <a:schemeClr val="tx1"/>
                      </a:gs>
                      <a:gs pos="30000">
                        <a:schemeClr val="tx1"/>
                      </a:gs>
                    </a:gsLst>
                    <a:lin ang="5400000" scaled="0"/>
                  </a:gradFill>
                </a:rPr>
                <a:t>Bonjour</a:t>
              </a:r>
            </a:p>
            <a:p>
              <a:pPr algn="ctr"/>
              <a:endParaRPr lang="en-US" sz="2800" dirty="0">
                <a:gradFill>
                  <a:gsLst>
                    <a:gs pos="2917">
                      <a:schemeClr val="tx1"/>
                    </a:gs>
                    <a:gs pos="30000">
                      <a:schemeClr val="tx1"/>
                    </a:gs>
                  </a:gsLst>
                  <a:lin ang="5400000" scaled="0"/>
                </a:gradFill>
              </a:endParaRPr>
            </a:p>
          </p:txBody>
        </p:sp>
        <p:sp>
          <p:nvSpPr>
            <p:cNvPr id="25" name="Arrow: Right 24">
              <a:extLst>
                <a:ext uri="{FF2B5EF4-FFF2-40B4-BE49-F238E27FC236}">
                  <a16:creationId xmlns:a16="http://schemas.microsoft.com/office/drawing/2014/main" id="{916118CF-63B0-4B2C-9447-73C744E5C20D}"/>
                </a:ext>
              </a:extLst>
            </p:cNvPr>
            <p:cNvSpPr/>
            <p:nvPr/>
          </p:nvSpPr>
          <p:spPr bwMode="auto">
            <a:xfrm>
              <a:off x="4532404" y="2080515"/>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397F6A4F-0EE6-46C0-9B40-4E40297D8CF5}"/>
                </a:ext>
              </a:extLst>
            </p:cNvPr>
            <p:cNvSpPr txBox="1"/>
            <p:nvPr/>
          </p:nvSpPr>
          <p:spPr>
            <a:xfrm>
              <a:off x="8378588" y="1830301"/>
              <a:ext cx="1973824" cy="129266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800" dirty="0">
                <a:gradFill>
                  <a:gsLst>
                    <a:gs pos="2917">
                      <a:schemeClr val="tx1"/>
                    </a:gs>
                    <a:gs pos="30000">
                      <a:schemeClr val="tx1"/>
                    </a:gs>
                  </a:gsLst>
                  <a:lin ang="5400000" scaled="0"/>
                </a:gradFill>
              </a:endParaRPr>
            </a:p>
            <a:p>
              <a:pPr algn="ctr"/>
              <a:r>
                <a:rPr lang="en-US" sz="2800" dirty="0">
                  <a:gradFill>
                    <a:gsLst>
                      <a:gs pos="2917">
                        <a:schemeClr val="tx1"/>
                      </a:gs>
                      <a:gs pos="30000">
                        <a:schemeClr val="tx1"/>
                      </a:gs>
                    </a:gsLst>
                    <a:lin ang="5400000" scaled="0"/>
                  </a:gradFill>
                </a:rPr>
                <a:t>Hello</a:t>
              </a:r>
            </a:p>
            <a:p>
              <a:pPr algn="ctr"/>
              <a:endParaRPr lang="en-US" sz="2800" dirty="0">
                <a:gradFill>
                  <a:gsLst>
                    <a:gs pos="2917">
                      <a:schemeClr val="tx1"/>
                    </a:gs>
                    <a:gs pos="30000">
                      <a:schemeClr val="tx1"/>
                    </a:gs>
                  </a:gsLst>
                  <a:lin ang="5400000" scaled="0"/>
                </a:gradFill>
              </a:endParaRPr>
            </a:p>
          </p:txBody>
        </p:sp>
        <p:sp>
          <p:nvSpPr>
            <p:cNvPr id="27" name="Arrow: Right 26">
              <a:extLst>
                <a:ext uri="{FF2B5EF4-FFF2-40B4-BE49-F238E27FC236}">
                  <a16:creationId xmlns:a16="http://schemas.microsoft.com/office/drawing/2014/main" id="{AEF16FB6-8B21-47B1-A674-EDC58D55653B}"/>
                </a:ext>
              </a:extLst>
            </p:cNvPr>
            <p:cNvSpPr/>
            <p:nvPr/>
          </p:nvSpPr>
          <p:spPr bwMode="auto">
            <a:xfrm>
              <a:off x="7088020" y="2087506"/>
              <a:ext cx="914400" cy="7951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95584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94B4-990D-492E-9552-135CB2C3F1A7}"/>
              </a:ext>
            </a:extLst>
          </p:cNvPr>
          <p:cNvSpPr>
            <a:spLocks noGrp="1"/>
          </p:cNvSpPr>
          <p:nvPr>
            <p:ph type="title"/>
          </p:nvPr>
        </p:nvSpPr>
        <p:spPr>
          <a:xfrm>
            <a:off x="588263" y="457200"/>
            <a:ext cx="11018520" cy="492443"/>
          </a:xfrm>
        </p:spPr>
        <p:txBody>
          <a:bodyPr/>
          <a:lstStyle/>
          <a:p>
            <a:r>
              <a:rPr lang="en-US" sz="3200" dirty="0"/>
              <a:t>Conversational Language Understanding</a:t>
            </a:r>
          </a:p>
        </p:txBody>
      </p:sp>
      <p:sp>
        <p:nvSpPr>
          <p:cNvPr id="4" name="Utterance">
            <a:extLst>
              <a:ext uri="{FF2B5EF4-FFF2-40B4-BE49-F238E27FC236}">
                <a16:creationId xmlns:a16="http://schemas.microsoft.com/office/drawing/2014/main" id="{E3281F52-B365-4F1A-9E70-575524D6FF92}"/>
              </a:ext>
            </a:extLst>
          </p:cNvPr>
          <p:cNvSpPr/>
          <p:nvPr/>
        </p:nvSpPr>
        <p:spPr bwMode="auto">
          <a:xfrm>
            <a:off x="2314927" y="2371536"/>
            <a:ext cx="4403705" cy="907386"/>
          </a:xfrm>
          <a:prstGeom prst="wedgeRoundRectCallout">
            <a:avLst>
              <a:gd name="adj1" fmla="val -61419"/>
              <a:gd name="adj2" fmla="val 143090"/>
              <a:gd name="adj3" fmla="val 16667"/>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3600" dirty="0">
                <a:solidFill>
                  <a:schemeClr val="tx1"/>
                </a:solidFill>
                <a:ea typeface="Segoe UI" pitchFamily="34" charset="0"/>
                <a:cs typeface="Segoe UI" pitchFamily="34" charset="0"/>
              </a:rPr>
              <a:t>Switch the light on.</a:t>
            </a:r>
          </a:p>
        </p:txBody>
      </p:sp>
      <p:sp>
        <p:nvSpPr>
          <p:cNvPr id="5" name="utterance label">
            <a:extLst>
              <a:ext uri="{FF2B5EF4-FFF2-40B4-BE49-F238E27FC236}">
                <a16:creationId xmlns:a16="http://schemas.microsoft.com/office/drawing/2014/main" id="{8EA4BD65-CC96-4C19-9A1A-ED4F04E3C731}"/>
              </a:ext>
            </a:extLst>
          </p:cNvPr>
          <p:cNvSpPr/>
          <p:nvPr/>
        </p:nvSpPr>
        <p:spPr bwMode="auto">
          <a:xfrm>
            <a:off x="3593963" y="5461140"/>
            <a:ext cx="3220035" cy="819033"/>
          </a:xfrm>
          <a:prstGeom prst="borderCallout1">
            <a:avLst>
              <a:gd name="adj1" fmla="val 30654"/>
              <a:gd name="adj2" fmla="val -2061"/>
              <a:gd name="adj3" fmla="val -190487"/>
              <a:gd name="adj4" fmla="val -3328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3200" dirty="0">
                <a:solidFill>
                  <a:schemeClr val="tx1"/>
                </a:solidFill>
                <a:ea typeface="Segoe UI" pitchFamily="34" charset="0"/>
                <a:cs typeface="Segoe UI" pitchFamily="34" charset="0"/>
              </a:rPr>
              <a:t>Utterance</a:t>
            </a:r>
          </a:p>
        </p:txBody>
      </p:sp>
      <p:sp>
        <p:nvSpPr>
          <p:cNvPr id="6" name="entity label">
            <a:extLst>
              <a:ext uri="{FF2B5EF4-FFF2-40B4-BE49-F238E27FC236}">
                <a16:creationId xmlns:a16="http://schemas.microsoft.com/office/drawing/2014/main" id="{E52C2E68-0F92-484A-88C4-5896EBED3540}"/>
              </a:ext>
            </a:extLst>
          </p:cNvPr>
          <p:cNvSpPr/>
          <p:nvPr/>
        </p:nvSpPr>
        <p:spPr bwMode="auto">
          <a:xfrm>
            <a:off x="5597603" y="4021778"/>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3200" dirty="0">
                <a:solidFill>
                  <a:schemeClr val="tx1"/>
                </a:solidFill>
                <a:ea typeface="Segoe UI" pitchFamily="34" charset="0"/>
                <a:cs typeface="Segoe UI" pitchFamily="34" charset="0"/>
              </a:rPr>
              <a:t>Entity</a:t>
            </a:r>
          </a:p>
        </p:txBody>
      </p:sp>
      <p:sp>
        <p:nvSpPr>
          <p:cNvPr id="7" name="entity">
            <a:extLst>
              <a:ext uri="{FF2B5EF4-FFF2-40B4-BE49-F238E27FC236}">
                <a16:creationId xmlns:a16="http://schemas.microsoft.com/office/drawing/2014/main" id="{2D2DAF70-F0F7-4993-860D-A3E2C3A91640}"/>
              </a:ext>
            </a:extLst>
          </p:cNvPr>
          <p:cNvSpPr/>
          <p:nvPr/>
        </p:nvSpPr>
        <p:spPr bwMode="auto">
          <a:xfrm>
            <a:off x="4642999" y="2549647"/>
            <a:ext cx="1105134" cy="577811"/>
          </a:xfrm>
          <a:prstGeom prst="rect">
            <a:avLst/>
          </a:prstGeom>
          <a:noFill/>
          <a:ln w="28575">
            <a:solidFill>
              <a:srgbClr val="40CDF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Lights On">
            <a:extLst>
              <a:ext uri="{FF2B5EF4-FFF2-40B4-BE49-F238E27FC236}">
                <a16:creationId xmlns:a16="http://schemas.microsoft.com/office/drawing/2014/main" id="{106A49D3-24D6-43FE-BAAB-7D2FADCF157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899095" y="2131313"/>
            <a:ext cx="1147609" cy="1147609"/>
          </a:xfrm>
          <a:prstGeom prst="rect">
            <a:avLst/>
          </a:prstGeom>
        </p:spPr>
      </p:pic>
      <p:sp>
        <p:nvSpPr>
          <p:cNvPr id="23" name="intent label">
            <a:extLst>
              <a:ext uri="{FF2B5EF4-FFF2-40B4-BE49-F238E27FC236}">
                <a16:creationId xmlns:a16="http://schemas.microsoft.com/office/drawing/2014/main" id="{FAAF3C80-9C3E-45B3-B35D-1B4E84ED571F}"/>
              </a:ext>
            </a:extLst>
          </p:cNvPr>
          <p:cNvSpPr/>
          <p:nvPr/>
        </p:nvSpPr>
        <p:spPr bwMode="auto">
          <a:xfrm>
            <a:off x="8960401" y="4235273"/>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3200" dirty="0">
                <a:solidFill>
                  <a:schemeClr val="tx1"/>
                </a:solidFill>
                <a:ea typeface="Segoe UI" pitchFamily="34" charset="0"/>
                <a:cs typeface="Segoe UI" pitchFamily="34" charset="0"/>
              </a:rPr>
              <a:t>Intent</a:t>
            </a:r>
          </a:p>
        </p:txBody>
      </p:sp>
    </p:spTree>
    <p:extLst>
      <p:ext uri="{BB962C8B-B14F-4D97-AF65-F5344CB8AC3E}">
        <p14:creationId xmlns:p14="http://schemas.microsoft.com/office/powerpoint/2010/main" val="33885468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a:xfrm>
            <a:off x="588263" y="457200"/>
            <a:ext cx="11018520" cy="492443"/>
          </a:xfrm>
        </p:spPr>
        <p:txBody>
          <a:bodyPr/>
          <a:lstStyle/>
          <a:p>
            <a:r>
              <a:rPr lang="en-US" sz="3200" dirty="0"/>
              <a:t>Question Answering</a:t>
            </a:r>
          </a:p>
        </p:txBody>
      </p:sp>
      <p:sp>
        <p:nvSpPr>
          <p:cNvPr id="6" name="Text Placeholder 5">
            <a:extLst>
              <a:ext uri="{FF2B5EF4-FFF2-40B4-BE49-F238E27FC236}">
                <a16:creationId xmlns:a16="http://schemas.microsoft.com/office/drawing/2014/main" id="{CFBB43F5-213C-4544-BA26-77E6A5582BC2}"/>
              </a:ext>
            </a:extLst>
          </p:cNvPr>
          <p:cNvSpPr>
            <a:spLocks noGrp="1"/>
          </p:cNvSpPr>
          <p:nvPr>
            <p:ph type="body" sz="quarter" idx="10"/>
          </p:nvPr>
        </p:nvSpPr>
        <p:spPr>
          <a:xfrm>
            <a:off x="709350" y="2211153"/>
            <a:ext cx="6479862" cy="2917722"/>
          </a:xfrm>
        </p:spPr>
        <p:txBody>
          <a:bodyPr/>
          <a:lstStyle/>
          <a:p>
            <a:r>
              <a:rPr lang="en-US" dirty="0"/>
              <a:t>Define a </a:t>
            </a:r>
            <a:r>
              <a:rPr lang="en-US" i="1" dirty="0"/>
              <a:t>knowledge base</a:t>
            </a:r>
            <a:r>
              <a:rPr lang="en-US" dirty="0"/>
              <a:t> of question and answer pairs:</a:t>
            </a:r>
          </a:p>
          <a:p>
            <a:pPr lvl="1"/>
            <a:r>
              <a:rPr lang="en-US" dirty="0"/>
              <a:t>By entering questions and answers</a:t>
            </a:r>
          </a:p>
          <a:p>
            <a:pPr lvl="1"/>
            <a:r>
              <a:rPr lang="en-US" dirty="0"/>
              <a:t>From an existing FAQ document</a:t>
            </a:r>
          </a:p>
          <a:p>
            <a:pPr lvl="1"/>
            <a:r>
              <a:rPr lang="en-US" dirty="0"/>
              <a:t>By using built-in </a:t>
            </a:r>
            <a:r>
              <a:rPr lang="en-US" i="1" dirty="0"/>
              <a:t>chit-chat</a:t>
            </a:r>
            <a:endParaRPr lang="en-US" dirty="0"/>
          </a:p>
          <a:p>
            <a:r>
              <a:rPr lang="en-US" dirty="0"/>
              <a:t>Consume the knowledge base from client apps, including bots</a:t>
            </a:r>
          </a:p>
        </p:txBody>
      </p:sp>
      <p:grpSp>
        <p:nvGrpSpPr>
          <p:cNvPr id="21" name="Group 20">
            <a:extLst>
              <a:ext uri="{FF2B5EF4-FFF2-40B4-BE49-F238E27FC236}">
                <a16:creationId xmlns:a16="http://schemas.microsoft.com/office/drawing/2014/main" id="{7BCA3B4E-4F2D-4AE0-8DC8-AC60A78B1864}"/>
              </a:ext>
            </a:extLst>
          </p:cNvPr>
          <p:cNvGrpSpPr/>
          <p:nvPr/>
        </p:nvGrpSpPr>
        <p:grpSpPr>
          <a:xfrm>
            <a:off x="7864064" y="2425375"/>
            <a:ext cx="1710850" cy="2102941"/>
            <a:chOff x="7194363" y="2238631"/>
            <a:chExt cx="1710850" cy="2102941"/>
          </a:xfrm>
        </p:grpSpPr>
        <p:grpSp>
          <p:nvGrpSpPr>
            <p:cNvPr id="19" name="Group 18">
              <a:extLst>
                <a:ext uri="{FF2B5EF4-FFF2-40B4-BE49-F238E27FC236}">
                  <a16:creationId xmlns:a16="http://schemas.microsoft.com/office/drawing/2014/main" id="{28AE2BF0-92D8-4114-B33B-D444907C2770}"/>
                </a:ext>
              </a:extLst>
            </p:cNvPr>
            <p:cNvGrpSpPr/>
            <p:nvPr/>
          </p:nvGrpSpPr>
          <p:grpSpPr>
            <a:xfrm>
              <a:off x="7386702" y="2238631"/>
              <a:ext cx="1518511" cy="1518511"/>
              <a:chOff x="8598639" y="3879000"/>
              <a:chExt cx="914400" cy="914400"/>
            </a:xfrm>
          </p:grpSpPr>
          <p:pic>
            <p:nvPicPr>
              <p:cNvPr id="23" name="Graphic 22" descr="Chat bubble">
                <a:extLst>
                  <a:ext uri="{FF2B5EF4-FFF2-40B4-BE49-F238E27FC236}">
                    <a16:creationId xmlns:a16="http://schemas.microsoft.com/office/drawing/2014/main" id="{EA62BB5B-D6DB-424C-A979-256F40D055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598639" y="3879000"/>
                <a:ext cx="914400" cy="914400"/>
              </a:xfrm>
              <a:prstGeom prst="rect">
                <a:avLst/>
              </a:prstGeom>
            </p:spPr>
          </p:pic>
          <p:sp>
            <p:nvSpPr>
              <p:cNvPr id="24" name="TextBox 23">
                <a:extLst>
                  <a:ext uri="{FF2B5EF4-FFF2-40B4-BE49-F238E27FC236}">
                    <a16:creationId xmlns:a16="http://schemas.microsoft.com/office/drawing/2014/main" id="{36E306FC-F9A5-4437-96ED-93D078C34208}"/>
                  </a:ext>
                </a:extLst>
              </p:cNvPr>
              <p:cNvSpPr txBox="1"/>
              <p:nvPr/>
            </p:nvSpPr>
            <p:spPr>
              <a:xfrm>
                <a:off x="8761835" y="4087471"/>
                <a:ext cx="207728" cy="315067"/>
              </a:xfrm>
              <a:prstGeom prst="rect">
                <a:avLst/>
              </a:prstGeom>
              <a:noFill/>
            </p:spPr>
            <p:txBody>
              <a:bodyPr wrap="none" rtlCol="0">
                <a:spAutoFit/>
              </a:bodyPr>
              <a:lstStyle/>
              <a:p>
                <a:r>
                  <a:rPr lang="en-US" sz="2800" b="1" dirty="0"/>
                  <a:t>?</a:t>
                </a:r>
              </a:p>
            </p:txBody>
          </p:sp>
          <p:sp>
            <p:nvSpPr>
              <p:cNvPr id="26" name="TextBox 25">
                <a:extLst>
                  <a:ext uri="{FF2B5EF4-FFF2-40B4-BE49-F238E27FC236}">
                    <a16:creationId xmlns:a16="http://schemas.microsoft.com/office/drawing/2014/main" id="{D87530AD-173D-4630-8D69-CE75543BC9A7}"/>
                  </a:ext>
                </a:extLst>
              </p:cNvPr>
              <p:cNvSpPr txBox="1"/>
              <p:nvPr/>
            </p:nvSpPr>
            <p:spPr>
              <a:xfrm>
                <a:off x="9085384" y="4163032"/>
                <a:ext cx="181666" cy="315067"/>
              </a:xfrm>
              <a:prstGeom prst="rect">
                <a:avLst/>
              </a:prstGeom>
              <a:noFill/>
            </p:spPr>
            <p:txBody>
              <a:bodyPr wrap="none" rtlCol="0">
                <a:spAutoFit/>
              </a:bodyPr>
              <a:lstStyle/>
              <a:p>
                <a:r>
                  <a:rPr lang="en-US" sz="2800" b="1" dirty="0"/>
                  <a:t>!</a:t>
                </a:r>
              </a:p>
            </p:txBody>
          </p:sp>
        </p:grpSp>
        <p:pic>
          <p:nvPicPr>
            <p:cNvPr id="20" name="Graphic 19">
              <a:extLst>
                <a:ext uri="{FF2B5EF4-FFF2-40B4-BE49-F238E27FC236}">
                  <a16:creationId xmlns:a16="http://schemas.microsoft.com/office/drawing/2014/main" id="{8DA76AE3-54B9-46EB-8865-985898B5257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194363" y="3359012"/>
              <a:ext cx="1663456" cy="982560"/>
            </a:xfrm>
            <a:prstGeom prst="rect">
              <a:avLst/>
            </a:prstGeom>
          </p:spPr>
        </p:pic>
      </p:grpSp>
    </p:spTree>
    <p:extLst>
      <p:ext uri="{BB962C8B-B14F-4D97-AF65-F5344CB8AC3E}">
        <p14:creationId xmlns:p14="http://schemas.microsoft.com/office/powerpoint/2010/main" val="41580406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588263" y="457200"/>
            <a:ext cx="11018520" cy="492443"/>
          </a:xfrm>
        </p:spPr>
        <p:txBody>
          <a:bodyPr/>
          <a:lstStyle/>
          <a:p>
            <a:r>
              <a:rPr lang="en-US" sz="3200" dirty="0"/>
              <a:t>Azure Bot Service</a:t>
            </a:r>
          </a:p>
        </p:txBody>
      </p:sp>
      <p:sp>
        <p:nvSpPr>
          <p:cNvPr id="18" name="Text Placeholder 17">
            <a:extLst>
              <a:ext uri="{FF2B5EF4-FFF2-40B4-BE49-F238E27FC236}">
                <a16:creationId xmlns:a16="http://schemas.microsoft.com/office/drawing/2014/main" id="{A21FE19E-AF20-4B44-B99B-533E17541543}"/>
              </a:ext>
            </a:extLst>
          </p:cNvPr>
          <p:cNvSpPr>
            <a:spLocks noGrp="1"/>
          </p:cNvSpPr>
          <p:nvPr>
            <p:ph type="body" sz="quarter" idx="10"/>
          </p:nvPr>
        </p:nvSpPr>
        <p:spPr>
          <a:xfrm>
            <a:off x="1233477" y="4822654"/>
            <a:ext cx="10373306" cy="1465016"/>
          </a:xfrm>
        </p:spPr>
        <p:txBody>
          <a:bodyPr/>
          <a:lstStyle/>
          <a:p>
            <a:r>
              <a:rPr lang="en-US" dirty="0"/>
              <a:t>Cloud-based platform for developing and managing bots</a:t>
            </a:r>
          </a:p>
          <a:p>
            <a:r>
              <a:rPr lang="en-US" dirty="0"/>
              <a:t>Integration with </a:t>
            </a:r>
            <a:r>
              <a:rPr lang="en-US" b="1" dirty="0"/>
              <a:t>Language</a:t>
            </a:r>
            <a:r>
              <a:rPr lang="en-US" dirty="0"/>
              <a:t> and other services</a:t>
            </a:r>
          </a:p>
          <a:p>
            <a:r>
              <a:rPr lang="en-US" dirty="0"/>
              <a:t>Connectivity through multiple channels</a:t>
            </a:r>
          </a:p>
        </p:txBody>
      </p:sp>
      <p:grpSp>
        <p:nvGrpSpPr>
          <p:cNvPr id="7" name="Group 6">
            <a:extLst>
              <a:ext uri="{FF2B5EF4-FFF2-40B4-BE49-F238E27FC236}">
                <a16:creationId xmlns:a16="http://schemas.microsoft.com/office/drawing/2014/main" id="{105031A1-B09A-4E70-AE5D-6BE11868220E}"/>
              </a:ext>
            </a:extLst>
          </p:cNvPr>
          <p:cNvGrpSpPr/>
          <p:nvPr/>
        </p:nvGrpSpPr>
        <p:grpSpPr>
          <a:xfrm>
            <a:off x="3093495" y="1302838"/>
            <a:ext cx="6005009" cy="3397981"/>
            <a:chOff x="3093495" y="1315717"/>
            <a:chExt cx="6005009" cy="3397981"/>
          </a:xfrm>
        </p:grpSpPr>
        <p:sp>
          <p:nvSpPr>
            <p:cNvPr id="50" name="Rectangle 49">
              <a:extLst>
                <a:ext uri="{FF2B5EF4-FFF2-40B4-BE49-F238E27FC236}">
                  <a16:creationId xmlns:a16="http://schemas.microsoft.com/office/drawing/2014/main" id="{A5C8A719-B981-4FDA-AFF1-2946C309106F}"/>
                </a:ext>
              </a:extLst>
            </p:cNvPr>
            <p:cNvSpPr/>
            <p:nvPr/>
          </p:nvSpPr>
          <p:spPr>
            <a:xfrm>
              <a:off x="3093495" y="1315717"/>
              <a:ext cx="6005009" cy="339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descr="User">
              <a:extLst>
                <a:ext uri="{FF2B5EF4-FFF2-40B4-BE49-F238E27FC236}">
                  <a16:creationId xmlns:a16="http://schemas.microsoft.com/office/drawing/2014/main" id="{C48C2B05-7762-499F-BB11-FCA088B89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274617" y="2522783"/>
              <a:ext cx="952043" cy="952043"/>
            </a:xfrm>
            <a:prstGeom prst="rect">
              <a:avLst/>
            </a:prstGeom>
          </p:spPr>
        </p:pic>
        <p:pic>
          <p:nvPicPr>
            <p:cNvPr id="54" name="Graphic 53" descr="Email">
              <a:extLst>
                <a:ext uri="{FF2B5EF4-FFF2-40B4-BE49-F238E27FC236}">
                  <a16:creationId xmlns:a16="http://schemas.microsoft.com/office/drawing/2014/main" id="{48E24FC1-0C8B-4245-8312-BAD6290985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168617" y="2735328"/>
              <a:ext cx="590819" cy="590819"/>
            </a:xfrm>
            <a:prstGeom prst="rect">
              <a:avLst/>
            </a:prstGeom>
          </p:spPr>
        </p:pic>
        <p:pic>
          <p:nvPicPr>
            <p:cNvPr id="55" name="Graphic 54" descr="User">
              <a:extLst>
                <a:ext uri="{FF2B5EF4-FFF2-40B4-BE49-F238E27FC236}">
                  <a16:creationId xmlns:a16="http://schemas.microsoft.com/office/drawing/2014/main" id="{A3A56F4C-60D3-45F3-B25C-8969156A7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274617" y="1422062"/>
              <a:ext cx="952043" cy="952043"/>
            </a:xfrm>
            <a:prstGeom prst="rect">
              <a:avLst/>
            </a:prstGeom>
          </p:spPr>
        </p:pic>
        <p:grpSp>
          <p:nvGrpSpPr>
            <p:cNvPr id="56" name="Group 55">
              <a:extLst>
                <a:ext uri="{FF2B5EF4-FFF2-40B4-BE49-F238E27FC236}">
                  <a16:creationId xmlns:a16="http://schemas.microsoft.com/office/drawing/2014/main" id="{F8D3820E-2E6F-4A3D-8DAE-15C56E85B9EE}"/>
                </a:ext>
              </a:extLst>
            </p:cNvPr>
            <p:cNvGrpSpPr/>
            <p:nvPr/>
          </p:nvGrpSpPr>
          <p:grpSpPr>
            <a:xfrm>
              <a:off x="4129805" y="1422062"/>
              <a:ext cx="952043" cy="952043"/>
              <a:chOff x="3283601" y="1391764"/>
              <a:chExt cx="914400" cy="914400"/>
            </a:xfrm>
          </p:grpSpPr>
          <p:pic>
            <p:nvPicPr>
              <p:cNvPr id="68" name="Graphic 67" descr="Browser window">
                <a:extLst>
                  <a:ext uri="{FF2B5EF4-FFF2-40B4-BE49-F238E27FC236}">
                    <a16:creationId xmlns:a16="http://schemas.microsoft.com/office/drawing/2014/main" id="{B59CCE1B-FCDD-461E-ABBF-B86971A1B0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283601" y="1391764"/>
                <a:ext cx="914400" cy="914400"/>
              </a:xfrm>
              <a:prstGeom prst="rect">
                <a:avLst/>
              </a:prstGeom>
            </p:spPr>
          </p:pic>
          <p:pic>
            <p:nvPicPr>
              <p:cNvPr id="69" name="Graphic 68" descr="Chat">
                <a:extLst>
                  <a:ext uri="{FF2B5EF4-FFF2-40B4-BE49-F238E27FC236}">
                    <a16:creationId xmlns:a16="http://schemas.microsoft.com/office/drawing/2014/main" id="{ADFA556F-5EB2-4463-9DF7-0114922B19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493797" y="1649905"/>
                <a:ext cx="494543" cy="494543"/>
              </a:xfrm>
              <a:prstGeom prst="rect">
                <a:avLst/>
              </a:prstGeom>
            </p:spPr>
          </p:pic>
        </p:grpSp>
        <p:cxnSp>
          <p:nvCxnSpPr>
            <p:cNvPr id="60" name="Connector: Elbow 59">
              <a:extLst>
                <a:ext uri="{FF2B5EF4-FFF2-40B4-BE49-F238E27FC236}">
                  <a16:creationId xmlns:a16="http://schemas.microsoft.com/office/drawing/2014/main" id="{8C2C2281-1FA1-4CA7-9DA1-814102E1BB0A}"/>
                </a:ext>
              </a:extLst>
            </p:cNvPr>
            <p:cNvCxnSpPr>
              <a:stCxn id="17" idx="3"/>
            </p:cNvCxnSpPr>
            <p:nvPr/>
          </p:nvCxnSpPr>
          <p:spPr>
            <a:xfrm>
              <a:off x="5081848" y="1898083"/>
              <a:ext cx="951520" cy="1008837"/>
            </a:xfrm>
            <a:prstGeom prst="bentConnector3">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CC965D0-C534-4FA9-A5BC-81CE2F2995CC}"/>
                </a:ext>
              </a:extLst>
            </p:cNvPr>
            <p:cNvCxnSpPr>
              <a:cxnSpLocks/>
            </p:cNvCxnSpPr>
            <p:nvPr/>
          </p:nvCxnSpPr>
          <p:spPr>
            <a:xfrm flipV="1">
              <a:off x="4746893" y="2906921"/>
              <a:ext cx="1286475" cy="1207049"/>
            </a:xfrm>
            <a:prstGeom prst="bentConnector3">
              <a:avLst>
                <a:gd name="adj1" fmla="val 62989"/>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D364C58-44FF-4934-944A-DAB78CB32ABC}"/>
                </a:ext>
              </a:extLst>
            </p:cNvPr>
            <p:cNvCxnSpPr>
              <a:cxnSpLocks/>
            </p:cNvCxnSpPr>
            <p:nvPr/>
          </p:nvCxnSpPr>
          <p:spPr>
            <a:xfrm>
              <a:off x="4863556" y="2906921"/>
              <a:ext cx="1169812"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0457AD3-EDFC-4E0D-9AD9-0E03E7FB4B88}"/>
                </a:ext>
              </a:extLst>
            </p:cNvPr>
            <p:cNvCxnSpPr>
              <a:cxnSpLocks/>
            </p:cNvCxnSpPr>
            <p:nvPr/>
          </p:nvCxnSpPr>
          <p:spPr>
            <a:xfrm>
              <a:off x="6877318" y="2906921"/>
              <a:ext cx="1152451"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Graphic 47" descr="Call center">
              <a:extLst>
                <a:ext uri="{FF2B5EF4-FFF2-40B4-BE49-F238E27FC236}">
                  <a16:creationId xmlns:a16="http://schemas.microsoft.com/office/drawing/2014/main" id="{639D9571-E6A0-4F3C-9E08-5CAD37C3D1D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3274617" y="3621609"/>
              <a:ext cx="952043" cy="952043"/>
            </a:xfrm>
            <a:prstGeom prst="rect">
              <a:avLst/>
            </a:prstGeom>
          </p:spPr>
        </p:pic>
        <p:pic>
          <p:nvPicPr>
            <p:cNvPr id="49" name="Graphic 48" descr="Speech">
              <a:extLst>
                <a:ext uri="{FF2B5EF4-FFF2-40B4-BE49-F238E27FC236}">
                  <a16:creationId xmlns:a16="http://schemas.microsoft.com/office/drawing/2014/main" id="{65063937-4F09-4E24-BB90-A353021784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flipH="1">
              <a:off x="4110017" y="3580658"/>
              <a:ext cx="710187" cy="710187"/>
            </a:xfrm>
            <a:prstGeom prst="rect">
              <a:avLst/>
            </a:prstGeom>
          </p:spPr>
        </p:pic>
        <p:pic>
          <p:nvPicPr>
            <p:cNvPr id="4" name="Graphic 3">
              <a:extLst>
                <a:ext uri="{FF2B5EF4-FFF2-40B4-BE49-F238E27FC236}">
                  <a16:creationId xmlns:a16="http://schemas.microsoft.com/office/drawing/2014/main" id="{E9A02B29-F12C-4348-8744-8C62737DA070}"/>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6095999" y="2575696"/>
              <a:ext cx="762322" cy="762322"/>
            </a:xfrm>
            <a:prstGeom prst="rect">
              <a:avLst/>
            </a:prstGeom>
          </p:spPr>
        </p:pic>
        <p:pic>
          <p:nvPicPr>
            <p:cNvPr id="31" name="Graphic 30">
              <a:extLst>
                <a:ext uri="{FF2B5EF4-FFF2-40B4-BE49-F238E27FC236}">
                  <a16:creationId xmlns:a16="http://schemas.microsoft.com/office/drawing/2014/main" id="{C84E3E2D-6738-4CDE-8D42-A4E9E65FB009}"/>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8042678" y="2648845"/>
              <a:ext cx="1042917" cy="616024"/>
            </a:xfrm>
            <a:prstGeom prst="rect">
              <a:avLst/>
            </a:prstGeom>
          </p:spPr>
        </p:pic>
      </p:grpSp>
    </p:spTree>
    <p:extLst>
      <p:ext uri="{BB962C8B-B14F-4D97-AF65-F5344CB8AC3E}">
        <p14:creationId xmlns:p14="http://schemas.microsoft.com/office/powerpoint/2010/main" val="12231776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3" y="457200"/>
            <a:ext cx="11018520" cy="492443"/>
          </a:xfrm>
        </p:spPr>
        <p:txBody>
          <a:bodyPr/>
          <a:lstStyle/>
          <a:p>
            <a:r>
              <a:rPr lang="en-US" sz="3200" dirty="0"/>
              <a:t>Lab: Analyze Text with the Language Service</a:t>
            </a:r>
          </a:p>
        </p:txBody>
      </p:sp>
      <p:sp>
        <p:nvSpPr>
          <p:cNvPr id="4" name="Text Placeholder 3">
            <a:extLst>
              <a:ext uri="{FF2B5EF4-FFF2-40B4-BE49-F238E27FC236}">
                <a16:creationId xmlns:a16="http://schemas.microsoft.com/office/drawing/2014/main" id="{7A53DAE2-E571-4E6F-AE96-3A841D42CF4E}"/>
              </a:ext>
            </a:extLst>
          </p:cNvPr>
          <p:cNvSpPr txBox="1">
            <a:spLocks/>
          </p:cNvSpPr>
          <p:nvPr/>
        </p:nvSpPr>
        <p:spPr>
          <a:xfrm>
            <a:off x="1139687" y="2938145"/>
            <a:ext cx="10243929" cy="2356097"/>
          </a:xfrm>
          <a:prstGeom prst="rect">
            <a:avLst/>
          </a:prstGeom>
          <a:ln w="28575">
            <a:solidFill>
              <a:srgbClr val="0078D4"/>
            </a:solidFill>
          </a:ln>
        </p:spPr>
        <p:txBody>
          <a:bodyPr lIns="91440" tIns="45720" rIns="91440" bIns="45720"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defTabSz="914400">
              <a:buAutoNum type="arabicPeriod"/>
              <a:defRPr/>
            </a:pPr>
            <a:r>
              <a:rPr lang="en-US" sz="2400" kern="0" dirty="0">
                <a:latin typeface="Segoe UI"/>
                <a:cs typeface="Segoe UI"/>
              </a:rPr>
              <a:t>Start the virtual machine for this lab</a:t>
            </a:r>
            <a:endParaRPr lang="en-US" sz="2400" kern="0" dirty="0">
              <a:ea typeface="+mj-lt"/>
              <a:cs typeface="+mj-lt"/>
            </a:endParaRPr>
          </a:p>
          <a:p>
            <a:pPr marL="457200" lvl="2" defTabSz="914400">
              <a:defRPr/>
            </a:pPr>
            <a:r>
              <a:rPr lang="en-US" kern="0" dirty="0">
                <a:latin typeface="Segoe UI"/>
                <a:cs typeface="Segoe UI"/>
              </a:rPr>
              <a:t>or go to the exercise page at </a:t>
            </a:r>
            <a:r>
              <a:rPr lang="en-US" kern="0" dirty="0">
                <a:latin typeface="Segoe UI"/>
                <a:ea typeface="+mj-lt"/>
                <a:cs typeface="+mj-lt"/>
                <a:hlinkClick r:id="rId3"/>
              </a:rPr>
              <a:t>https://aka.ms/ai900-module-04</a:t>
            </a:r>
            <a:r>
              <a:rPr lang="en-US" kern="0" dirty="0">
                <a:latin typeface="Segoe UI"/>
                <a:cs typeface="Segoe UI Semibold"/>
              </a:rPr>
              <a:t> </a:t>
            </a:r>
            <a:r>
              <a:rPr lang="en-US" kern="0" dirty="0">
                <a:latin typeface="Segoe UI"/>
                <a:cs typeface="Segoe UI"/>
              </a:rPr>
              <a:t>    </a:t>
            </a:r>
            <a:endParaRPr lang="en-US" kern="0" dirty="0">
              <a:latin typeface="Segoe UI"/>
              <a:cs typeface="Segoe UI Semibold"/>
            </a:endParaRPr>
          </a:p>
          <a:p>
            <a:pPr marL="457200" indent="-457200" defTabSz="914400">
              <a:buAutoNum type="arabicPeriod"/>
              <a:defRPr/>
            </a:pPr>
            <a:r>
              <a:rPr lang="en-US" sz="2400" kern="0" dirty="0">
                <a:latin typeface="Segoe UI"/>
                <a:cs typeface="Segoe UI"/>
              </a:rPr>
              <a:t>Follow the instructions to complete the exercise on Microsoft Learn</a:t>
            </a:r>
            <a:endParaRPr lang="en-US" sz="2400" kern="0" dirty="0">
              <a:ea typeface="+mj-lt"/>
              <a:cs typeface="+mj-lt"/>
            </a:endParaRPr>
          </a:p>
          <a:p>
            <a:pPr marL="457200" lvl="2" defTabSz="914400">
              <a:defRPr/>
            </a:pPr>
            <a:r>
              <a:rPr lang="en-US" kern="0" dirty="0">
                <a:latin typeface="Segoe UI"/>
                <a:cs typeface="Segoe UI"/>
              </a:rPr>
              <a:t>Use the Azure subscription provided for this lab</a:t>
            </a:r>
            <a:endParaRPr lang="en-US" dirty="0">
              <a:latin typeface="Segoe UI"/>
              <a:cs typeface="Segoe UI"/>
            </a:endParaRPr>
          </a:p>
        </p:txBody>
      </p:sp>
      <p:grpSp>
        <p:nvGrpSpPr>
          <p:cNvPr id="5" name="Group 4" descr="Icon of three dots and outward pointing chevrons on left and right">
            <a:extLst>
              <a:ext uri="{FF2B5EF4-FFF2-40B4-BE49-F238E27FC236}">
                <a16:creationId xmlns:a16="http://schemas.microsoft.com/office/drawing/2014/main" id="{283351B3-8329-47CA-B64F-2FE520FF18AF}"/>
              </a:ext>
            </a:extLst>
          </p:cNvPr>
          <p:cNvGrpSpPr/>
          <p:nvPr/>
        </p:nvGrpSpPr>
        <p:grpSpPr>
          <a:xfrm>
            <a:off x="10616413" y="4592011"/>
            <a:ext cx="702132" cy="702232"/>
            <a:chOff x="3088645" y="5729498"/>
            <a:chExt cx="648328" cy="648420"/>
          </a:xfrm>
        </p:grpSpPr>
        <p:grpSp>
          <p:nvGrpSpPr>
            <p:cNvPr id="6" name="Group 5">
              <a:extLst>
                <a:ext uri="{FF2B5EF4-FFF2-40B4-BE49-F238E27FC236}">
                  <a16:creationId xmlns:a16="http://schemas.microsoft.com/office/drawing/2014/main" id="{9133A064-9C81-4014-9FC1-F84DA988F720}"/>
                </a:ext>
                <a:ext uri="{C183D7F6-B498-43B3-948B-1728B52AA6E4}">
                  <adec:decorative xmlns:adec="http://schemas.microsoft.com/office/drawing/2017/decorative" xmlns="" val="1"/>
                </a:ext>
              </a:extLst>
            </p:cNvPr>
            <p:cNvGrpSpPr/>
            <p:nvPr/>
          </p:nvGrpSpPr>
          <p:grpSpPr>
            <a:xfrm>
              <a:off x="3088645" y="5729498"/>
              <a:ext cx="648328" cy="648420"/>
              <a:chOff x="7962901" y="3032919"/>
              <a:chExt cx="981074" cy="981076"/>
            </a:xfrm>
          </p:grpSpPr>
          <p:sp>
            <p:nvSpPr>
              <p:cNvPr id="8" name="Freeform 5">
                <a:extLst>
                  <a:ext uri="{FF2B5EF4-FFF2-40B4-BE49-F238E27FC236}">
                    <a16:creationId xmlns:a16="http://schemas.microsoft.com/office/drawing/2014/main" id="{E7806C2A-B6AA-4762-93F5-94E33236CDB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D9D6A5BF-92F4-4FCE-83F6-27F8BEA23645}"/>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 name="Picture 6" descr="Icon of three dots and outward pointing chevrons on left and right">
              <a:extLst>
                <a:ext uri="{FF2B5EF4-FFF2-40B4-BE49-F238E27FC236}">
                  <a16:creationId xmlns:a16="http://schemas.microsoft.com/office/drawing/2014/main" id="{469FF4FB-E920-4A57-AC3D-31B608DFD0D0}"/>
                </a:ext>
              </a:extLst>
            </p:cNvPr>
            <p:cNvPicPr>
              <a:picLocks noChangeAspect="1"/>
            </p:cNvPicPr>
            <p:nvPr/>
          </p:nvPicPr>
          <p:blipFill>
            <a:blip r:embed="rId4"/>
            <a:stretch>
              <a:fillRect/>
            </a:stretch>
          </p:blipFill>
          <p:spPr>
            <a:xfrm>
              <a:off x="3184209" y="5952822"/>
              <a:ext cx="457200" cy="201773"/>
            </a:xfrm>
            <a:prstGeom prst="rect">
              <a:avLst/>
            </a:prstGeom>
          </p:spPr>
        </p:pic>
      </p:grpSp>
      <p:sp>
        <p:nvSpPr>
          <p:cNvPr id="10" name="Text Placeholder 1">
            <a:extLst>
              <a:ext uri="{FF2B5EF4-FFF2-40B4-BE49-F238E27FC236}">
                <a16:creationId xmlns:a16="http://schemas.microsoft.com/office/drawing/2014/main" id="{F374DAA4-16E9-4207-B76A-7A88E36F6ACD}"/>
              </a:ext>
            </a:extLst>
          </p:cNvPr>
          <p:cNvSpPr txBox="1">
            <a:spLocks/>
          </p:cNvSpPr>
          <p:nvPr/>
        </p:nvSpPr>
        <p:spPr>
          <a:xfrm>
            <a:off x="586740" y="1759228"/>
            <a:ext cx="11018520"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In this lab, you will use the </a:t>
            </a:r>
            <a:r>
              <a:rPr lang="en-US" b="1" dirty="0"/>
              <a:t>Language </a:t>
            </a:r>
            <a:r>
              <a:rPr lang="en-US" dirty="0"/>
              <a:t>cognitive service to analyze text.</a:t>
            </a:r>
          </a:p>
        </p:txBody>
      </p:sp>
    </p:spTree>
    <p:extLst>
      <p:ext uri="{BB962C8B-B14F-4D97-AF65-F5344CB8AC3E}">
        <p14:creationId xmlns:p14="http://schemas.microsoft.com/office/powerpoint/2010/main" val="22513138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dirty="0"/>
              <a:t>Module Review</a:t>
            </a:r>
          </a:p>
        </p:txBody>
      </p:sp>
      <p:sp>
        <p:nvSpPr>
          <p:cNvPr id="4" name="Text Placeholder 7">
            <a:extLst>
              <a:ext uri="{FF2B5EF4-FFF2-40B4-BE49-F238E27FC236}">
                <a16:creationId xmlns:a16="http://schemas.microsoft.com/office/drawing/2014/main" id="{9675D678-8D9C-404E-AD11-B3AD6027F0FC}"/>
              </a:ext>
            </a:extLst>
          </p:cNvPr>
          <p:cNvSpPr txBox="1">
            <a:spLocks/>
          </p:cNvSpPr>
          <p:nvPr/>
        </p:nvSpPr>
        <p:spPr>
          <a:xfrm>
            <a:off x="1308924" y="1467561"/>
            <a:ext cx="10554536" cy="1382587"/>
          </a:xfrm>
          <a:prstGeom prst="rect">
            <a:avLst/>
          </a:prstGeom>
        </p:spPr>
        <p:txBody>
          <a:bodyPr lIns="91440" tIns="45720" rIns="91440" bIns="45720"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742">
              <a:defRPr/>
            </a:pPr>
            <a:r>
              <a:rPr lang="en-US" sz="1800" spc="0" dirty="0"/>
              <a:t>What are some capabilities included in the Language service? </a:t>
            </a:r>
            <a:endParaRPr lang="en-US" dirty="0"/>
          </a:p>
          <a:p>
            <a:pPr marL="288925" indent="-288925" defTabSz="932742">
              <a:spcBef>
                <a:spcPts val="300"/>
              </a:spcBef>
              <a:spcAft>
                <a:spcPts val="600"/>
              </a:spcAft>
              <a:buSzTx/>
              <a:buFont typeface="Wingdings" panose="05000000000000000000" pitchFamily="2" charset="2"/>
              <a:buChar char="q"/>
              <a:defRPr/>
            </a:pPr>
            <a:r>
              <a:rPr lang="en-US" sz="1400" dirty="0">
                <a:cs typeface="Segoe UI Semibold"/>
              </a:rPr>
              <a:t>Translation and Azure bot deployment</a:t>
            </a:r>
          </a:p>
          <a:p>
            <a:pPr marL="288925" indent="-288925" defTabSz="932742">
              <a:spcBef>
                <a:spcPts val="300"/>
              </a:spcBef>
              <a:spcAft>
                <a:spcPts val="600"/>
              </a:spcAft>
              <a:buSzTx/>
              <a:buFont typeface="Wingdings" panose="05000000000000000000" pitchFamily="2" charset="2"/>
              <a:buChar char="q"/>
              <a:defRPr/>
            </a:pPr>
            <a:r>
              <a:rPr lang="en-US" sz="1400" dirty="0"/>
              <a:t>Speech recognition</a:t>
            </a:r>
            <a:endParaRPr lang="en-US" sz="2350" dirty="0"/>
          </a:p>
          <a:p>
            <a:pPr marL="288925" indent="-288925" defTabSz="932742">
              <a:spcBef>
                <a:spcPts val="300"/>
              </a:spcBef>
              <a:spcAft>
                <a:spcPts val="600"/>
              </a:spcAft>
              <a:buSzTx/>
              <a:buFont typeface="Wingdings" panose="05000000000000000000" pitchFamily="2" charset="2"/>
              <a:buChar char="q"/>
              <a:defRPr/>
            </a:pPr>
            <a:r>
              <a:rPr lang="en-US" sz="1400" dirty="0"/>
              <a:t>Text analysis, custom question answering, conversational language understanding </a:t>
            </a:r>
            <a:endParaRPr lang="en-US" sz="2350" dirty="0">
              <a:cs typeface="Segoe UI Semibold"/>
            </a:endParaRPr>
          </a:p>
        </p:txBody>
      </p:sp>
      <p:sp>
        <p:nvSpPr>
          <p:cNvPr id="5" name="Graphic 26" descr="Checkmark on Backing up and restoring databases">
            <a:extLst>
              <a:ext uri="{FF2B5EF4-FFF2-40B4-BE49-F238E27FC236}">
                <a16:creationId xmlns:a16="http://schemas.microsoft.com/office/drawing/2014/main" id="{55FD6304-2F37-4FEC-8FB1-C9BC50E98F54}"/>
              </a:ext>
            </a:extLst>
          </p:cNvPr>
          <p:cNvSpPr/>
          <p:nvPr/>
        </p:nvSpPr>
        <p:spPr>
          <a:xfrm>
            <a:off x="1414542" y="250126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p>
        </p:txBody>
      </p:sp>
      <p:cxnSp>
        <p:nvCxnSpPr>
          <p:cNvPr id="6" name="Straight Connector 5">
            <a:extLst>
              <a:ext uri="{FF2B5EF4-FFF2-40B4-BE49-F238E27FC236}">
                <a16:creationId xmlns:a16="http://schemas.microsoft.com/office/drawing/2014/main" id="{BD272431-34E9-43E7-9024-F449E9440CBA}"/>
              </a:ext>
              <a:ext uri="{C183D7F6-B498-43B3-948B-1728B52AA6E4}">
                <adec:decorative xmlns:adec="http://schemas.microsoft.com/office/drawing/2017/decorative" xmlns="" val="1"/>
              </a:ext>
            </a:extLst>
          </p:cNvPr>
          <p:cNvCxnSpPr>
            <a:cxnSpLocks/>
          </p:cNvCxnSpPr>
          <p:nvPr/>
        </p:nvCxnSpPr>
        <p:spPr>
          <a:xfrm>
            <a:off x="1383345" y="2961183"/>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9">
            <a:extLst>
              <a:ext uri="{FF2B5EF4-FFF2-40B4-BE49-F238E27FC236}">
                <a16:creationId xmlns:a16="http://schemas.microsoft.com/office/drawing/2014/main" id="{C2C59DA6-909C-4010-ADD9-B7AC43CD0A2B}"/>
              </a:ext>
            </a:extLst>
          </p:cNvPr>
          <p:cNvSpPr txBox="1">
            <a:spLocks/>
          </p:cNvSpPr>
          <p:nvPr/>
        </p:nvSpPr>
        <p:spPr>
          <a:xfrm>
            <a:off x="1340241" y="3072063"/>
            <a:ext cx="10617802" cy="1526341"/>
          </a:xfrm>
          <a:prstGeom prst="rect">
            <a:avLst/>
          </a:prstGeom>
        </p:spPr>
        <p:txBody>
          <a:bodyPr lIns="91440" tIns="45720" rIns="91440" bIns="45720"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1800" dirty="0">
                <a:ea typeface="+mj-lt"/>
                <a:cs typeface="+mj-lt"/>
              </a:rPr>
              <a:t>You want to use the Language service to determine the key talking points in a text document. Which feature of the service should you use?</a:t>
            </a:r>
            <a:endParaRPr lang="en-US" dirty="0">
              <a:ea typeface="+mj-lt"/>
              <a:cs typeface="+mj-lt"/>
            </a:endParaRPr>
          </a:p>
          <a:p>
            <a:pPr marL="288925" indent="-288925">
              <a:spcBef>
                <a:spcPts val="300"/>
              </a:spcBef>
              <a:spcAft>
                <a:spcPts val="600"/>
              </a:spcAft>
              <a:buFont typeface="Wingdings" panose="05000000000000000000" pitchFamily="2" charset="2"/>
              <a:buChar char="q"/>
              <a:defRPr/>
            </a:pPr>
            <a:r>
              <a:rPr lang="en-US" sz="1400" dirty="0"/>
              <a:t>Sentiment analysis</a:t>
            </a:r>
            <a:endParaRPr lang="en-US" sz="1400" dirty="0">
              <a:cs typeface="Segoe UI Semibold"/>
            </a:endParaRPr>
          </a:p>
          <a:p>
            <a:pPr marL="288925" indent="-288925">
              <a:spcBef>
                <a:spcPts val="300"/>
              </a:spcBef>
              <a:spcAft>
                <a:spcPts val="600"/>
              </a:spcAft>
              <a:buFont typeface="Wingdings" panose="05000000000000000000" pitchFamily="2" charset="2"/>
              <a:buChar char="q"/>
              <a:defRPr/>
            </a:pPr>
            <a:r>
              <a:rPr lang="en-US" sz="1400" dirty="0">
                <a:cs typeface="Segoe UI Semibold"/>
              </a:rPr>
              <a:t>Key phrase extraction </a:t>
            </a:r>
          </a:p>
          <a:p>
            <a:pPr marL="288925" indent="-288925">
              <a:spcBef>
                <a:spcPts val="300"/>
              </a:spcBef>
              <a:spcAft>
                <a:spcPts val="600"/>
              </a:spcAft>
              <a:buFont typeface="Wingdings" panose="05000000000000000000" pitchFamily="2" charset="2"/>
              <a:buChar char="q"/>
              <a:defRPr/>
            </a:pPr>
            <a:r>
              <a:rPr lang="en-US" sz="1400" dirty="0"/>
              <a:t>Entity detection</a:t>
            </a:r>
            <a:endParaRPr lang="en-US" sz="1400" dirty="0">
              <a:cs typeface="Segoe UI Semibold"/>
            </a:endParaRPr>
          </a:p>
        </p:txBody>
      </p:sp>
      <p:sp>
        <p:nvSpPr>
          <p:cNvPr id="8" name="Graphic 26" descr="Checkmark on Systems Administrator">
            <a:extLst>
              <a:ext uri="{FF2B5EF4-FFF2-40B4-BE49-F238E27FC236}">
                <a16:creationId xmlns:a16="http://schemas.microsoft.com/office/drawing/2014/main" id="{22D567B8-6090-4FC5-BA47-7A8393649D2D}"/>
              </a:ext>
            </a:extLst>
          </p:cNvPr>
          <p:cNvSpPr/>
          <p:nvPr/>
        </p:nvSpPr>
        <p:spPr>
          <a:xfrm>
            <a:off x="1444455" y="402809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p>
        </p:txBody>
      </p:sp>
      <p:pic>
        <p:nvPicPr>
          <p:cNvPr id="11" name="Graphic 10" descr="Badge Question Mark with solid fill">
            <a:extLst>
              <a:ext uri="{FF2B5EF4-FFF2-40B4-BE49-F238E27FC236}">
                <a16:creationId xmlns:a16="http://schemas.microsoft.com/office/drawing/2014/main" id="{0BA30EB3-97CE-4081-8D65-1A4974C45F5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68653" y="1349711"/>
            <a:ext cx="702232" cy="702232"/>
          </a:xfrm>
          <a:prstGeom prst="rect">
            <a:avLst/>
          </a:prstGeom>
        </p:spPr>
      </p:pic>
      <p:pic>
        <p:nvPicPr>
          <p:cNvPr id="12" name="Graphic 11" descr="Badge Question Mark with solid fill">
            <a:extLst>
              <a:ext uri="{FF2B5EF4-FFF2-40B4-BE49-F238E27FC236}">
                <a16:creationId xmlns:a16="http://schemas.microsoft.com/office/drawing/2014/main" id="{5F047AE5-0FF4-4E3A-90A8-BCCFD4126B3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43074" y="3034469"/>
            <a:ext cx="702232" cy="702232"/>
          </a:xfrm>
          <a:prstGeom prst="rect">
            <a:avLst/>
          </a:prstGeom>
        </p:spPr>
      </p:pic>
      <p:cxnSp>
        <p:nvCxnSpPr>
          <p:cNvPr id="13" name="Straight Connector 12">
            <a:extLst>
              <a:ext uri="{FF2B5EF4-FFF2-40B4-BE49-F238E27FC236}">
                <a16:creationId xmlns:a16="http://schemas.microsoft.com/office/drawing/2014/main" id="{F52DDC64-86F9-448D-8714-4B7D4CE95F4B}"/>
              </a:ext>
              <a:ext uri="{C183D7F6-B498-43B3-948B-1728B52AA6E4}">
                <adec:decorative xmlns:adec="http://schemas.microsoft.com/office/drawing/2017/decorative" xmlns="" val="1"/>
              </a:ext>
            </a:extLst>
          </p:cNvPr>
          <p:cNvCxnSpPr>
            <a:cxnSpLocks/>
          </p:cNvCxnSpPr>
          <p:nvPr/>
        </p:nvCxnSpPr>
        <p:spPr>
          <a:xfrm>
            <a:off x="1383345" y="4709438"/>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9">
            <a:extLst>
              <a:ext uri="{FF2B5EF4-FFF2-40B4-BE49-F238E27FC236}">
                <a16:creationId xmlns:a16="http://schemas.microsoft.com/office/drawing/2014/main" id="{CA531125-EDEF-47AA-B911-60F102D6EE13}"/>
              </a:ext>
            </a:extLst>
          </p:cNvPr>
          <p:cNvSpPr txBox="1">
            <a:spLocks/>
          </p:cNvSpPr>
          <p:nvPr/>
        </p:nvSpPr>
        <p:spPr>
          <a:xfrm>
            <a:off x="1393589" y="4780250"/>
            <a:ext cx="10383899" cy="1443714"/>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ts val="1764"/>
              </a:lnSpc>
              <a:defRPr/>
            </a:pPr>
            <a:r>
              <a:rPr lang="en-US" sz="1800" dirty="0">
                <a:latin typeface="+mj-lt"/>
              </a:rPr>
              <a:t>You want to create a knowledge base for bots. What service would you use? </a:t>
            </a:r>
            <a:endParaRPr lang="en-US" dirty="0"/>
          </a:p>
          <a:p>
            <a:pPr marL="288925" indent="-288925">
              <a:lnSpc>
                <a:spcPct val="100000"/>
              </a:lnSpc>
              <a:spcBef>
                <a:spcPts val="300"/>
              </a:spcBef>
              <a:spcAft>
                <a:spcPts val="600"/>
              </a:spcAft>
              <a:buFont typeface="Wingdings" panose="05000000000000000000" pitchFamily="2" charset="2"/>
              <a:buChar char="q"/>
              <a:defRPr/>
            </a:pPr>
            <a:r>
              <a:rPr lang="en-US" sz="1400" spc="-49" dirty="0">
                <a:solidFill>
                  <a:srgbClr val="000000"/>
                </a:solidFill>
                <a:latin typeface="+mj-lt"/>
                <a:cs typeface="Segoe UI Semibold"/>
              </a:rPr>
              <a:t>Conversational Language Understanding with the Language service </a:t>
            </a:r>
          </a:p>
          <a:p>
            <a:pPr marL="288925" indent="-288925">
              <a:lnSpc>
                <a:spcPct val="100000"/>
              </a:lnSpc>
              <a:spcBef>
                <a:spcPts val="300"/>
              </a:spcBef>
              <a:spcAft>
                <a:spcPts val="600"/>
              </a:spcAft>
              <a:buFont typeface="Wingdings" panose="05000000000000000000" pitchFamily="2" charset="2"/>
              <a:buChar char="q"/>
              <a:defRPr/>
            </a:pPr>
            <a:r>
              <a:rPr lang="en-US" sz="1400" spc="-49" dirty="0">
                <a:latin typeface="Segoe UI Semibold"/>
                <a:cs typeface="Segoe UI"/>
              </a:rPr>
              <a:t>Question Answering with the Language service</a:t>
            </a:r>
          </a:p>
          <a:p>
            <a:pPr marL="288925" indent="-288925">
              <a:lnSpc>
                <a:spcPct val="100000"/>
              </a:lnSpc>
              <a:spcBef>
                <a:spcPts val="300"/>
              </a:spcBef>
              <a:spcAft>
                <a:spcPts val="600"/>
              </a:spcAft>
              <a:buFont typeface="Wingdings" panose="05000000000000000000" pitchFamily="2" charset="2"/>
              <a:buChar char="q"/>
              <a:defRPr/>
            </a:pPr>
            <a:r>
              <a:rPr lang="en-US" sz="1400" spc="-49" dirty="0">
                <a:solidFill>
                  <a:srgbClr val="000000"/>
                </a:solidFill>
                <a:latin typeface="+mj-lt"/>
              </a:rPr>
              <a:t>Azure Bot Service</a:t>
            </a:r>
            <a:endParaRPr lang="en-US" sz="1400" spc="-49" dirty="0">
              <a:solidFill>
                <a:srgbClr val="000000"/>
              </a:solidFill>
              <a:latin typeface="+mj-lt"/>
              <a:cs typeface="Segoe UI Semibold"/>
            </a:endParaRPr>
          </a:p>
        </p:txBody>
      </p:sp>
      <p:sp>
        <p:nvSpPr>
          <p:cNvPr id="15" name="Graphic 26" descr="Checkmark on Systems Administrator">
            <a:extLst>
              <a:ext uri="{FF2B5EF4-FFF2-40B4-BE49-F238E27FC236}">
                <a16:creationId xmlns:a16="http://schemas.microsoft.com/office/drawing/2014/main" id="{3F06D7E1-BFF4-4D05-B86A-83E973F67485}"/>
              </a:ext>
            </a:extLst>
          </p:cNvPr>
          <p:cNvSpPr/>
          <p:nvPr/>
        </p:nvSpPr>
        <p:spPr>
          <a:xfrm>
            <a:off x="1406513" y="555267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p>
        </p:txBody>
      </p:sp>
      <p:pic>
        <p:nvPicPr>
          <p:cNvPr id="16" name="Graphic 15" descr="Badge Question Mark with solid fill">
            <a:extLst>
              <a:ext uri="{FF2B5EF4-FFF2-40B4-BE49-F238E27FC236}">
                <a16:creationId xmlns:a16="http://schemas.microsoft.com/office/drawing/2014/main" id="{9663BBAB-8C60-4BC2-9515-41D4A856F06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43074" y="4782724"/>
            <a:ext cx="702232" cy="702232"/>
          </a:xfrm>
          <a:prstGeom prst="rect">
            <a:avLst/>
          </a:prstGeom>
        </p:spPr>
      </p:pic>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974067"/>
            <a:ext cx="9384447" cy="774571"/>
          </a:xfrm>
        </p:spPr>
        <p:txBody>
          <a:bodyPr vert="horz" wrap="square" lIns="0" tIns="0" rIns="0" bIns="0" rtlCol="0" anchor="t">
            <a:spAutoFit/>
          </a:bodyPr>
          <a:lstStyle/>
          <a:p>
            <a:pPr marL="0" indent="0">
              <a:buNone/>
            </a:pPr>
            <a:r>
              <a:rPr lang="en-US" dirty="0">
                <a:latin typeface="Segoe UI Semilight"/>
                <a:cs typeface="Segoe UI Semilight"/>
              </a:rPr>
              <a:t>Explore Natural Language Processing</a:t>
            </a:r>
          </a:p>
          <a:p>
            <a:pPr marL="0" indent="0">
              <a:buNone/>
            </a:pPr>
            <a:r>
              <a:rPr lang="en-US" sz="1800" dirty="0">
                <a:latin typeface="Segoe UI Semilight"/>
                <a:cs typeface="Segoe UI Semilight"/>
                <a:hlinkClick r:id="rId3"/>
              </a:rPr>
              <a:t>https://aka.ms/explore-nlp</a:t>
            </a:r>
            <a:r>
              <a:rPr lang="en-US" sz="1800" dirty="0">
                <a:latin typeface="Segoe UI Semilight"/>
                <a:cs typeface="Segoe UI Semilight"/>
              </a:rPr>
              <a:t> </a:t>
            </a:r>
            <a:endParaRPr lang="en-US"/>
          </a:p>
        </p:txBody>
      </p:sp>
      <p:pic>
        <p:nvPicPr>
          <p:cNvPr id="4" name="Graphic 3" descr="Internet">
            <a:extLst>
              <a:ext uri="{FF2B5EF4-FFF2-40B4-BE49-F238E27FC236}">
                <a16:creationId xmlns:a16="http://schemas.microsoft.com/office/drawing/2014/main" id="{D24AE350-9241-4B7D-8786-D1531B509DA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543926" y="3743327"/>
            <a:ext cx="3114674" cy="3114674"/>
          </a:xfrm>
          <a:prstGeom prst="rect">
            <a:avLst/>
          </a:prstGeom>
        </p:spPr>
      </p:pic>
    </p:spTree>
    <p:extLst>
      <p:ext uri="{BB962C8B-B14F-4D97-AF65-F5344CB8AC3E}">
        <p14:creationId xmlns:p14="http://schemas.microsoft.com/office/powerpoint/2010/main" val="33984306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idx="4294967295"/>
          </p:nvPr>
        </p:nvSpPr>
        <p:spPr>
          <a:xfrm>
            <a:off x="0" y="-663575"/>
            <a:ext cx="7454900" cy="384175"/>
          </a:xfrm>
        </p:spPr>
        <p:txBody>
          <a:bodyPr/>
          <a:lstStyle/>
          <a:p>
            <a:r>
              <a:rPr lang="en-US" sz="2800" dirty="0">
                <a:solidFill>
                  <a:schemeClr val="bg1"/>
                </a:solidFill>
              </a:rPr>
              <a:t>Closing slide</a:t>
            </a:r>
          </a:p>
        </p:txBody>
      </p:sp>
    </p:spTree>
    <p:extLst>
      <p:ext uri="{BB962C8B-B14F-4D97-AF65-F5344CB8AC3E}">
        <p14:creationId xmlns:p14="http://schemas.microsoft.com/office/powerpoint/2010/main" val="6061705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858947"/>
            <a:ext cx="1959432" cy="910151"/>
          </a:xfrm>
        </p:spPr>
        <p:txBody>
          <a:bodyPr tIns="0" rIns="0" bIns="0">
            <a:noAutofit/>
          </a:bodyPr>
          <a:lstStyle/>
          <a:p>
            <a:r>
              <a:rPr lang="en-US" dirty="0"/>
              <a:t/>
            </a:r>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a:xfrm>
            <a:off x="4078288" y="1913147"/>
            <a:ext cx="7695070" cy="875013"/>
          </a:xfrm>
        </p:spPr>
        <p:txBody>
          <a:bodyPr/>
          <a:lstStyle/>
          <a:p>
            <a:pPr lvl="1"/>
            <a:r>
              <a:rPr lang="en-US" sz="2400" dirty="0"/>
              <a:t>Introduction to Natural Language Processing</a:t>
            </a:r>
          </a:p>
        </p:txBody>
      </p:sp>
      <p:sp>
        <p:nvSpPr>
          <p:cNvPr id="2" name="Text Placeholder 1"/>
          <p:cNvSpPr>
            <a:spLocks noGrp="1"/>
          </p:cNvSpPr>
          <p:nvPr>
            <p:ph type="body" sz="quarter" idx="15"/>
          </p:nvPr>
        </p:nvSpPr>
        <p:spPr/>
        <p:txBody>
          <a:bodyPr/>
          <a:lstStyle/>
          <a:p>
            <a:pPr lvl="1"/>
            <a:r>
              <a:rPr lang="en-US" sz="2400" dirty="0"/>
              <a:t>Building Natural Language Solutions in Azure</a:t>
            </a:r>
          </a:p>
        </p:txBody>
      </p:sp>
      <p:grpSp>
        <p:nvGrpSpPr>
          <p:cNvPr id="15" name="Group 14" descr="Icon of three concentric arcs">
            <a:extLst>
              <a:ext uri="{FF2B5EF4-FFF2-40B4-BE49-F238E27FC236}">
                <a16:creationId xmlns:a16="http://schemas.microsoft.com/office/drawing/2014/main" id="{608CDF18-AECC-4FDF-A8F1-216844CC0AD2}"/>
              </a:ext>
            </a:extLst>
          </p:cNvPr>
          <p:cNvGrpSpPr/>
          <p:nvPr/>
        </p:nvGrpSpPr>
        <p:grpSpPr>
          <a:xfrm>
            <a:off x="3032806" y="1999539"/>
            <a:ext cx="702132" cy="702231"/>
            <a:chOff x="3031669" y="1620003"/>
            <a:chExt cx="702132" cy="702231"/>
          </a:xfrm>
        </p:grpSpPr>
        <p:grpSp>
          <p:nvGrpSpPr>
            <p:cNvPr id="21" name="Group 20">
              <a:extLst>
                <a:ext uri="{FF2B5EF4-FFF2-40B4-BE49-F238E27FC236}">
                  <a16:creationId xmlns:a16="http://schemas.microsoft.com/office/drawing/2014/main" id="{6B02610C-D743-4EC3-ADB6-968702F1329E}"/>
                </a:ext>
                <a:ext uri="{C183D7F6-B498-43B3-948B-1728B52AA6E4}">
                  <adec:decorative xmlns:adec="http://schemas.microsoft.com/office/drawing/2017/decorative" xmlns="" val="1"/>
                </a:ext>
              </a:extLst>
            </p:cNvPr>
            <p:cNvGrpSpPr/>
            <p:nvPr/>
          </p:nvGrpSpPr>
          <p:grpSpPr>
            <a:xfrm>
              <a:off x="3031669" y="1620003"/>
              <a:ext cx="702132" cy="702231"/>
              <a:chOff x="7962901" y="3032919"/>
              <a:chExt cx="981074" cy="981076"/>
            </a:xfrm>
          </p:grpSpPr>
          <p:sp>
            <p:nvSpPr>
              <p:cNvPr id="22" name="Freeform 5">
                <a:extLst>
                  <a:ext uri="{FF2B5EF4-FFF2-40B4-BE49-F238E27FC236}">
                    <a16:creationId xmlns:a16="http://schemas.microsoft.com/office/drawing/2014/main" id="{24D747FB-14BE-4011-9D02-705EBB6A663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F5D5C1AD-C8B4-4F2F-8083-999CEE96BA08}"/>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39" name="Picture 38" descr="Icon of three concentric arcs">
              <a:extLst>
                <a:ext uri="{FF2B5EF4-FFF2-40B4-BE49-F238E27FC236}">
                  <a16:creationId xmlns:a16="http://schemas.microsoft.com/office/drawing/2014/main" id="{1BC5CA9F-5934-4A70-A2A3-E3718198A66A}"/>
                </a:ext>
              </a:extLst>
            </p:cNvPr>
            <p:cNvPicPr>
              <a:picLocks noChangeAspect="1"/>
            </p:cNvPicPr>
            <p:nvPr/>
          </p:nvPicPr>
          <p:blipFill>
            <a:blip r:embed="rId3"/>
            <a:stretch>
              <a:fillRect/>
            </a:stretch>
          </p:blipFill>
          <p:spPr>
            <a:xfrm>
              <a:off x="3196572" y="1784956"/>
              <a:ext cx="372325" cy="372325"/>
            </a:xfrm>
            <a:prstGeom prst="rect">
              <a:avLst/>
            </a:prstGeom>
          </p:spPr>
        </p:pic>
      </p:grpSp>
      <p:grpSp>
        <p:nvGrpSpPr>
          <p:cNvPr id="16" name="Group 15" descr="Icon of three concentric arcs">
            <a:extLst>
              <a:ext uri="{FF2B5EF4-FFF2-40B4-BE49-F238E27FC236}">
                <a16:creationId xmlns:a16="http://schemas.microsoft.com/office/drawing/2014/main" id="{F7D2742C-258D-4457-A554-39B2F2764011}"/>
              </a:ext>
            </a:extLst>
          </p:cNvPr>
          <p:cNvGrpSpPr/>
          <p:nvPr/>
        </p:nvGrpSpPr>
        <p:grpSpPr>
          <a:xfrm>
            <a:off x="3032805" y="3077884"/>
            <a:ext cx="702132" cy="702231"/>
            <a:chOff x="3031669" y="1620003"/>
            <a:chExt cx="702132" cy="702231"/>
          </a:xfrm>
        </p:grpSpPr>
        <p:grpSp>
          <p:nvGrpSpPr>
            <p:cNvPr id="18" name="Group 17">
              <a:extLst>
                <a:ext uri="{FF2B5EF4-FFF2-40B4-BE49-F238E27FC236}">
                  <a16:creationId xmlns:a16="http://schemas.microsoft.com/office/drawing/2014/main" id="{C413A325-B81D-4D2F-950A-198CE359AC36}"/>
                </a:ext>
                <a:ext uri="{C183D7F6-B498-43B3-948B-1728B52AA6E4}">
                  <adec:decorative xmlns:adec="http://schemas.microsoft.com/office/drawing/2017/decorative" xmlns="" val="1"/>
                </a:ext>
              </a:extLst>
            </p:cNvPr>
            <p:cNvGrpSpPr/>
            <p:nvPr/>
          </p:nvGrpSpPr>
          <p:grpSpPr>
            <a:xfrm>
              <a:off x="3031669" y="1620003"/>
              <a:ext cx="702132" cy="702231"/>
              <a:chOff x="7962901" y="3032919"/>
              <a:chExt cx="981074" cy="981076"/>
            </a:xfrm>
          </p:grpSpPr>
          <p:sp>
            <p:nvSpPr>
              <p:cNvPr id="20" name="Freeform 5">
                <a:extLst>
                  <a:ext uri="{FF2B5EF4-FFF2-40B4-BE49-F238E27FC236}">
                    <a16:creationId xmlns:a16="http://schemas.microsoft.com/office/drawing/2014/main" id="{35869918-01D1-4B9B-A286-0DE83B66B79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 name="Freeform 6">
                <a:extLst>
                  <a:ext uri="{FF2B5EF4-FFF2-40B4-BE49-F238E27FC236}">
                    <a16:creationId xmlns:a16="http://schemas.microsoft.com/office/drawing/2014/main" id="{33A05620-826A-482E-BF44-D02B94CD800F}"/>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9" name="Picture 18" descr="Icon of three concentric arcs">
              <a:extLst>
                <a:ext uri="{FF2B5EF4-FFF2-40B4-BE49-F238E27FC236}">
                  <a16:creationId xmlns:a16="http://schemas.microsoft.com/office/drawing/2014/main" id="{1EE1F0E3-5C92-4994-A22A-15C3A5803535}"/>
                </a:ext>
              </a:extLst>
            </p:cNvPr>
            <p:cNvPicPr>
              <a:picLocks noChangeAspect="1"/>
            </p:cNvPicPr>
            <p:nvPr/>
          </p:nvPicPr>
          <p:blipFill>
            <a:blip r:embed="rId3"/>
            <a:stretch>
              <a:fillRect/>
            </a:stretch>
          </p:blipFill>
          <p:spPr>
            <a:xfrm>
              <a:off x="3196572" y="1784956"/>
              <a:ext cx="372325" cy="372325"/>
            </a:xfrm>
            <a:prstGeom prst="rect">
              <a:avLst/>
            </a:prstGeom>
          </p:spPr>
        </p:pic>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a:t>
            </a:r>
            <a:r>
              <a:rPr lang="en-US" sz="3600" dirty="0"/>
              <a:t>Introduction to Natural Language Processing</a:t>
            </a:r>
            <a:endParaRPr lang="en-US" dirty="0"/>
          </a:p>
        </p:txBody>
      </p:sp>
      <p:pic>
        <p:nvPicPr>
          <p:cNvPr id="2" name="Picture 1" descr="Icon of three concentric arcs">
            <a:extLst>
              <a:ext uri="{FF2B5EF4-FFF2-40B4-BE49-F238E27FC236}">
                <a16:creationId xmlns:a16="http://schemas.microsoft.com/office/drawing/2014/main" id="{8AC2CBA1-CF1D-4600-9B90-30C8B73A53B3}"/>
              </a:ext>
            </a:extLst>
          </p:cNvPr>
          <p:cNvPicPr>
            <a:picLocks noChangeAspect="1"/>
          </p:cNvPicPr>
          <p:nvPr/>
        </p:nvPicPr>
        <p:blipFill>
          <a:blip r:embed="rId3"/>
          <a:stretch>
            <a:fillRect/>
          </a:stretch>
        </p:blipFill>
        <p:spPr>
          <a:xfrm>
            <a:off x="10094976" y="2779776"/>
            <a:ext cx="1280160" cy="1280160"/>
          </a:xfrm>
          <a:prstGeom prst="rect">
            <a:avLst/>
          </a:prstGeom>
        </p:spPr>
      </p:pic>
    </p:spTree>
    <p:extLst>
      <p:ext uri="{BB962C8B-B14F-4D97-AF65-F5344CB8AC3E}">
        <p14:creationId xmlns:p14="http://schemas.microsoft.com/office/powerpoint/2010/main" val="20058127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3" y="457200"/>
            <a:ext cx="11018520" cy="492443"/>
          </a:xfrm>
        </p:spPr>
        <p:txBody>
          <a:bodyPr/>
          <a:lstStyle/>
          <a:p>
            <a:r>
              <a:rPr lang="en-US" sz="3200" dirty="0"/>
              <a:t>What is Natural Language Processing?</a:t>
            </a:r>
          </a:p>
        </p:txBody>
      </p:sp>
      <p:graphicFrame>
        <p:nvGraphicFramePr>
          <p:cNvPr id="6" name="Table 24">
            <a:extLst>
              <a:ext uri="{FF2B5EF4-FFF2-40B4-BE49-F238E27FC236}">
                <a16:creationId xmlns:a16="http://schemas.microsoft.com/office/drawing/2014/main" id="{03F885B4-0B1D-482F-A0B4-9A826D90437D}"/>
              </a:ext>
            </a:extLst>
          </p:cNvPr>
          <p:cNvGraphicFramePr>
            <a:graphicFrameLocks noGrp="1"/>
          </p:cNvGraphicFramePr>
          <p:nvPr>
            <p:extLst>
              <p:ext uri="{D42A27DB-BD31-4B8C-83A1-F6EECF244321}">
                <p14:modId xmlns:p14="http://schemas.microsoft.com/office/powerpoint/2010/main" val="499080377"/>
              </p:ext>
            </p:extLst>
          </p:nvPr>
        </p:nvGraphicFramePr>
        <p:xfrm>
          <a:off x="1843953" y="1640504"/>
          <a:ext cx="8128000" cy="4657265"/>
        </p:xfrm>
        <a:graphic>
          <a:graphicData uri="http://schemas.openxmlformats.org/drawingml/2006/table">
            <a:tbl>
              <a:tblPr firstRow="1" bandRow="1">
                <a:tableStyleId>{2D5ABB26-0587-4C30-8999-92F81FD0307C}</a:tableStyleId>
              </a:tblPr>
              <a:tblGrid>
                <a:gridCol w="1252558">
                  <a:extLst>
                    <a:ext uri="{9D8B030D-6E8A-4147-A177-3AD203B41FA5}">
                      <a16:colId xmlns:a16="http://schemas.microsoft.com/office/drawing/2014/main" val="3158493092"/>
                    </a:ext>
                  </a:extLst>
                </a:gridCol>
                <a:gridCol w="6875442">
                  <a:extLst>
                    <a:ext uri="{9D8B030D-6E8A-4147-A177-3AD203B41FA5}">
                      <a16:colId xmlns:a16="http://schemas.microsoft.com/office/drawing/2014/main" val="2130451755"/>
                    </a:ext>
                  </a:extLst>
                </a:gridCol>
              </a:tblGrid>
              <a:tr h="931453">
                <a:tc>
                  <a:txBody>
                    <a:bodyPr/>
                    <a:lstStyle/>
                    <a:p>
                      <a:endParaRPr lang="en-US" sz="1600" dirty="0"/>
                    </a:p>
                  </a:txBody>
                  <a:tcPr>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r>
                        <a:rPr lang="en-US" sz="2800" dirty="0"/>
                        <a:t>Text analysis and entity recognition</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0168636"/>
                  </a:ext>
                </a:extLst>
              </a:tr>
              <a:tr h="931453">
                <a:tc>
                  <a:txBody>
                    <a:bodyPr/>
                    <a:lstStyle/>
                    <a:p>
                      <a:endParaRPr lang="en-US" sz="1600" dirty="0"/>
                    </a:p>
                  </a:txBody>
                  <a:tcPr>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800" dirty="0"/>
                        <a:t>Sentiment analysis</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85337838"/>
                  </a:ext>
                </a:extLst>
              </a:tr>
              <a:tr h="931453">
                <a:tc>
                  <a:txBody>
                    <a:bodyPr/>
                    <a:lstStyle/>
                    <a:p>
                      <a:endParaRPr lang="en-US" sz="1600" dirty="0"/>
                    </a:p>
                  </a:txBody>
                  <a:tcPr>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800" dirty="0"/>
                        <a:t>Speech recognition and synthesis</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7086948"/>
                  </a:ext>
                </a:extLst>
              </a:tr>
              <a:tr h="931453">
                <a:tc>
                  <a:txBody>
                    <a:bodyPr/>
                    <a:lstStyle/>
                    <a:p>
                      <a:endParaRPr lang="en-US" sz="1600" dirty="0"/>
                    </a:p>
                  </a:txBody>
                  <a:tcPr>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2800" dirty="0"/>
                        <a:t>Machine translation</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46844525"/>
                  </a:ext>
                </a:extLst>
              </a:tr>
              <a:tr h="931453">
                <a:tc>
                  <a:txBody>
                    <a:bodyPr/>
                    <a:lstStyle/>
                    <a:p>
                      <a:endParaRPr lang="en-US" sz="1600" dirty="0"/>
                    </a:p>
                  </a:txBody>
                  <a:tcPr>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r>
                        <a:rPr lang="en-US" sz="2800" dirty="0"/>
                        <a:t>Semantic language modeling</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8125376"/>
                  </a:ext>
                </a:extLst>
              </a:tr>
            </a:tbl>
          </a:graphicData>
        </a:graphic>
      </p:graphicFrame>
      <p:grpSp>
        <p:nvGrpSpPr>
          <p:cNvPr id="8" name="Group 7">
            <a:extLst>
              <a:ext uri="{FF2B5EF4-FFF2-40B4-BE49-F238E27FC236}">
                <a16:creationId xmlns:a16="http://schemas.microsoft.com/office/drawing/2014/main" id="{04AFC248-DB2A-4147-9F96-D7A71B526318}"/>
              </a:ext>
            </a:extLst>
          </p:cNvPr>
          <p:cNvGrpSpPr/>
          <p:nvPr/>
        </p:nvGrpSpPr>
        <p:grpSpPr>
          <a:xfrm>
            <a:off x="1966175" y="1664709"/>
            <a:ext cx="1028593" cy="879419"/>
            <a:chOff x="1605567" y="1792310"/>
            <a:chExt cx="1028593" cy="879419"/>
          </a:xfrm>
        </p:grpSpPr>
        <p:pic>
          <p:nvPicPr>
            <p:cNvPr id="4" name="Graphic 3" descr="Document">
              <a:extLst>
                <a:ext uri="{FF2B5EF4-FFF2-40B4-BE49-F238E27FC236}">
                  <a16:creationId xmlns:a16="http://schemas.microsoft.com/office/drawing/2014/main" id="{0428FC25-9CF5-4A06-A31E-E9CA68A7FDA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605567" y="1792310"/>
              <a:ext cx="764146" cy="764146"/>
            </a:xfrm>
            <a:prstGeom prst="rect">
              <a:avLst/>
            </a:prstGeom>
          </p:spPr>
        </p:pic>
        <p:pic>
          <p:nvPicPr>
            <p:cNvPr id="7" name="Graphic 6" descr="Magnifying glass">
              <a:extLst>
                <a:ext uri="{FF2B5EF4-FFF2-40B4-BE49-F238E27FC236}">
                  <a16:creationId xmlns:a16="http://schemas.microsoft.com/office/drawing/2014/main" id="{A6E8E470-B8AC-49C3-8259-92270FAEE9E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915525" y="1953094"/>
              <a:ext cx="718635" cy="718635"/>
            </a:xfrm>
            <a:prstGeom prst="rect">
              <a:avLst/>
            </a:prstGeom>
          </p:spPr>
        </p:pic>
      </p:grpSp>
      <p:pic>
        <p:nvPicPr>
          <p:cNvPr id="11" name="Graphic 10" descr="Sad face outline">
            <a:extLst>
              <a:ext uri="{FF2B5EF4-FFF2-40B4-BE49-F238E27FC236}">
                <a16:creationId xmlns:a16="http://schemas.microsoft.com/office/drawing/2014/main" id="{953952E0-B466-4618-AF74-E01BD583B7A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424172" y="2854202"/>
            <a:ext cx="612297" cy="612297"/>
          </a:xfrm>
          <a:prstGeom prst="rect">
            <a:avLst/>
          </a:prstGeom>
        </p:spPr>
      </p:pic>
      <p:pic>
        <p:nvPicPr>
          <p:cNvPr id="16" name="Graphic 15" descr="Smiling face outline">
            <a:extLst>
              <a:ext uri="{FF2B5EF4-FFF2-40B4-BE49-F238E27FC236}">
                <a16:creationId xmlns:a16="http://schemas.microsoft.com/office/drawing/2014/main" id="{994E4F2D-2DD6-4DD1-BEAB-7FAB0C767286}"/>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913898" y="2562875"/>
            <a:ext cx="612297" cy="612297"/>
          </a:xfrm>
          <a:prstGeom prst="rect">
            <a:avLst/>
          </a:prstGeom>
        </p:spPr>
      </p:pic>
      <p:pic>
        <p:nvPicPr>
          <p:cNvPr id="19" name="Graphic 18" descr="Chat bubble">
            <a:extLst>
              <a:ext uri="{FF2B5EF4-FFF2-40B4-BE49-F238E27FC236}">
                <a16:creationId xmlns:a16="http://schemas.microsoft.com/office/drawing/2014/main" id="{C8EE31B6-6EA3-42D6-9DB7-43E988D349D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2019836" y="3502563"/>
            <a:ext cx="914400" cy="914400"/>
          </a:xfrm>
          <a:prstGeom prst="rect">
            <a:avLst/>
          </a:prstGeom>
        </p:spPr>
      </p:pic>
      <p:pic>
        <p:nvPicPr>
          <p:cNvPr id="21" name="Graphic 20" descr="Globe">
            <a:extLst>
              <a:ext uri="{FF2B5EF4-FFF2-40B4-BE49-F238E27FC236}">
                <a16:creationId xmlns:a16="http://schemas.microsoft.com/office/drawing/2014/main" id="{29026433-AC35-406D-9847-7749B632F384}"/>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131242" y="4515273"/>
            <a:ext cx="740747" cy="740747"/>
          </a:xfrm>
          <a:prstGeom prst="rect">
            <a:avLst/>
          </a:prstGeom>
        </p:spPr>
      </p:pic>
      <p:pic>
        <p:nvPicPr>
          <p:cNvPr id="26" name="Graphic 25" descr="Brain">
            <a:extLst>
              <a:ext uri="{FF2B5EF4-FFF2-40B4-BE49-F238E27FC236}">
                <a16:creationId xmlns:a16="http://schemas.microsoft.com/office/drawing/2014/main" id="{17D9576F-3688-47CB-AE50-B9BCE42BBC9B}"/>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2118363" y="5476015"/>
            <a:ext cx="740746" cy="740746"/>
          </a:xfrm>
          <a:prstGeom prst="rect">
            <a:avLst/>
          </a:prstGeom>
        </p:spPr>
      </p:pic>
    </p:spTree>
    <p:extLst>
      <p:ext uri="{BB962C8B-B14F-4D97-AF65-F5344CB8AC3E}">
        <p14:creationId xmlns:p14="http://schemas.microsoft.com/office/powerpoint/2010/main" val="14245793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588263" y="457200"/>
            <a:ext cx="11018520" cy="492443"/>
          </a:xfrm>
        </p:spPr>
        <p:txBody>
          <a:bodyPr/>
          <a:lstStyle/>
          <a:p>
            <a:r>
              <a:rPr lang="en-US" sz="3200" dirty="0"/>
              <a:t>What is Conversational AI?</a:t>
            </a:r>
          </a:p>
        </p:txBody>
      </p:sp>
      <p:sp>
        <p:nvSpPr>
          <p:cNvPr id="5" name="Text Placeholder 4">
            <a:extLst>
              <a:ext uri="{FF2B5EF4-FFF2-40B4-BE49-F238E27FC236}">
                <a16:creationId xmlns:a16="http://schemas.microsoft.com/office/drawing/2014/main" id="{6655D27C-0C88-4CD5-9F20-3B167D4B8113}"/>
              </a:ext>
            </a:extLst>
          </p:cNvPr>
          <p:cNvSpPr>
            <a:spLocks noGrp="1"/>
          </p:cNvSpPr>
          <p:nvPr>
            <p:ph type="body" sz="quarter" idx="10"/>
          </p:nvPr>
        </p:nvSpPr>
        <p:spPr>
          <a:xfrm>
            <a:off x="586740" y="1931334"/>
            <a:ext cx="7217857" cy="3397853"/>
          </a:xfrm>
        </p:spPr>
        <p:txBody>
          <a:bodyPr/>
          <a:lstStyle/>
          <a:p>
            <a:r>
              <a:rPr lang="en-US" sz="2400" dirty="0"/>
              <a:t>A solution that enables a dialog between an AI agent and a human</a:t>
            </a:r>
          </a:p>
          <a:p>
            <a:r>
              <a:rPr lang="en-US" sz="2400" dirty="0"/>
              <a:t>Generically, conversational AI agents are known as </a:t>
            </a:r>
            <a:r>
              <a:rPr lang="en-US" sz="2400" b="1" i="1" dirty="0"/>
              <a:t>bots</a:t>
            </a:r>
          </a:p>
          <a:p>
            <a:r>
              <a:rPr lang="en-US" sz="2400" dirty="0"/>
              <a:t>Bots can engage over multiple </a:t>
            </a:r>
            <a:r>
              <a:rPr lang="en-US" sz="2400" i="1" dirty="0"/>
              <a:t>channels</a:t>
            </a:r>
            <a:r>
              <a:rPr lang="en-US" sz="2400" dirty="0"/>
              <a:t>:</a:t>
            </a:r>
          </a:p>
          <a:p>
            <a:pPr lvl="1"/>
            <a:r>
              <a:rPr lang="en-US" sz="1800" dirty="0"/>
              <a:t>Web chat interfaces</a:t>
            </a:r>
          </a:p>
          <a:p>
            <a:pPr lvl="1"/>
            <a:r>
              <a:rPr lang="en-US" sz="1800" dirty="0"/>
              <a:t>Email</a:t>
            </a:r>
          </a:p>
          <a:p>
            <a:pPr lvl="1"/>
            <a:r>
              <a:rPr lang="en-US" sz="1800" dirty="0"/>
              <a:t>Social media platforms</a:t>
            </a:r>
          </a:p>
          <a:p>
            <a:pPr lvl="1"/>
            <a:r>
              <a:rPr lang="en-US" sz="1800" dirty="0"/>
              <a:t>Voice</a:t>
            </a:r>
          </a:p>
        </p:txBody>
      </p:sp>
      <p:pic>
        <p:nvPicPr>
          <p:cNvPr id="4" name="Picture 3" descr="A screenshot of a cell phone&#10;&#10;Description automatically generated">
            <a:extLst>
              <a:ext uri="{FF2B5EF4-FFF2-40B4-BE49-F238E27FC236}">
                <a16:creationId xmlns:a16="http://schemas.microsoft.com/office/drawing/2014/main" id="{4AA15814-459D-480D-AF18-670650A2A853}"/>
              </a:ext>
            </a:extLst>
          </p:cNvPr>
          <p:cNvPicPr>
            <a:picLocks noChangeAspect="1"/>
          </p:cNvPicPr>
          <p:nvPr/>
        </p:nvPicPr>
        <p:blipFill>
          <a:blip r:embed="rId3"/>
          <a:stretch>
            <a:fillRect/>
          </a:stretch>
        </p:blipFill>
        <p:spPr>
          <a:xfrm>
            <a:off x="7950271" y="1536209"/>
            <a:ext cx="3183513" cy="4452467"/>
          </a:xfrm>
          <a:prstGeom prst="rect">
            <a:avLst/>
          </a:prstGeom>
        </p:spPr>
      </p:pic>
    </p:spTree>
    <p:extLst>
      <p:ext uri="{BB962C8B-B14F-4D97-AF65-F5344CB8AC3E}">
        <p14:creationId xmlns:p14="http://schemas.microsoft.com/office/powerpoint/2010/main" val="24020634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588263" y="457200"/>
            <a:ext cx="11018520" cy="492443"/>
          </a:xfrm>
        </p:spPr>
        <p:txBody>
          <a:bodyPr/>
          <a:lstStyle/>
          <a:p>
            <a:r>
              <a:rPr lang="en-US" sz="3200" dirty="0"/>
              <a:t>Natural Language Processing and Conversational AI in Azure</a:t>
            </a:r>
          </a:p>
        </p:txBody>
      </p:sp>
      <p:graphicFrame>
        <p:nvGraphicFramePr>
          <p:cNvPr id="6" name="Table 6">
            <a:extLst>
              <a:ext uri="{FF2B5EF4-FFF2-40B4-BE49-F238E27FC236}">
                <a16:creationId xmlns:a16="http://schemas.microsoft.com/office/drawing/2014/main" id="{6C36EF31-AA11-438A-978A-EE33C8ECC930}"/>
              </a:ext>
            </a:extLst>
          </p:cNvPr>
          <p:cNvGraphicFramePr>
            <a:graphicFrameLocks noGrp="1"/>
          </p:cNvGraphicFramePr>
          <p:nvPr>
            <p:extLst>
              <p:ext uri="{D42A27DB-BD31-4B8C-83A1-F6EECF244321}">
                <p14:modId xmlns:p14="http://schemas.microsoft.com/office/powerpoint/2010/main" val="3972909864"/>
              </p:ext>
            </p:extLst>
          </p:nvPr>
        </p:nvGraphicFramePr>
        <p:xfrm>
          <a:off x="1548681" y="1681739"/>
          <a:ext cx="9288530" cy="4214538"/>
        </p:xfrm>
        <a:graphic>
          <a:graphicData uri="http://schemas.openxmlformats.org/drawingml/2006/table">
            <a:tbl>
              <a:tblPr firstRow="1" bandRow="1">
                <a:tableStyleId>{5C22544A-7EE6-4342-B048-85BDC9FD1C3A}</a:tableStyleId>
              </a:tblPr>
              <a:tblGrid>
                <a:gridCol w="3692661">
                  <a:extLst>
                    <a:ext uri="{9D8B030D-6E8A-4147-A177-3AD203B41FA5}">
                      <a16:colId xmlns:a16="http://schemas.microsoft.com/office/drawing/2014/main" val="3589561033"/>
                    </a:ext>
                  </a:extLst>
                </a:gridCol>
                <a:gridCol w="5595869">
                  <a:extLst>
                    <a:ext uri="{9D8B030D-6E8A-4147-A177-3AD203B41FA5}">
                      <a16:colId xmlns:a16="http://schemas.microsoft.com/office/drawing/2014/main" val="2859328690"/>
                    </a:ext>
                  </a:extLst>
                </a:gridCol>
              </a:tblGrid>
              <a:tr h="671585">
                <a:tc>
                  <a:txBody>
                    <a:bodyPr/>
                    <a:lstStyle/>
                    <a:p>
                      <a:r>
                        <a:rPr lang="en-US" sz="2400" b="0" dirty="0">
                          <a:solidFill>
                            <a:schemeClr val="bg1"/>
                          </a:solidFill>
                        </a:rPr>
                        <a:t>Language</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285750" indent="-285750">
                        <a:buFont typeface="Arial" panose="020B0604020202020204" pitchFamily="34" charset="0"/>
                        <a:buChar char="•"/>
                      </a:pPr>
                      <a:r>
                        <a:rPr lang="en-US" sz="2000" b="0" dirty="0">
                          <a:solidFill>
                            <a:schemeClr val="tx1"/>
                          </a:solidFill>
                        </a:rPr>
                        <a:t>Language detection</a:t>
                      </a:r>
                    </a:p>
                    <a:p>
                      <a:pPr marL="285750" indent="-285750">
                        <a:buFont typeface="Arial" panose="020B0604020202020204" pitchFamily="34" charset="0"/>
                        <a:buChar char="•"/>
                      </a:pPr>
                      <a:r>
                        <a:rPr lang="en-US" sz="2000" b="0" dirty="0">
                          <a:solidFill>
                            <a:schemeClr val="tx1"/>
                          </a:solidFill>
                        </a:rPr>
                        <a:t>Key phrase extraction</a:t>
                      </a:r>
                    </a:p>
                    <a:p>
                      <a:pPr marL="285750" indent="-285750">
                        <a:buFont typeface="Arial" panose="020B0604020202020204" pitchFamily="34" charset="0"/>
                        <a:buChar char="•"/>
                      </a:pPr>
                      <a:r>
                        <a:rPr lang="en-US" sz="2000" b="0" dirty="0">
                          <a:solidFill>
                            <a:schemeClr val="tx1"/>
                          </a:solidFill>
                        </a:rPr>
                        <a:t>Entity detection</a:t>
                      </a:r>
                    </a:p>
                    <a:p>
                      <a:pPr marL="285750" indent="-285750">
                        <a:buFont typeface="Arial" panose="020B0604020202020204" pitchFamily="34" charset="0"/>
                        <a:buChar char="•"/>
                      </a:pPr>
                      <a:r>
                        <a:rPr lang="en-US" sz="2000" b="0" dirty="0">
                          <a:solidFill>
                            <a:schemeClr val="tx1"/>
                          </a:solidFill>
                        </a:rPr>
                        <a:t>Sentiment analysis</a:t>
                      </a:r>
                    </a:p>
                    <a:p>
                      <a:pPr marL="285750" indent="-285750">
                        <a:buFont typeface="Arial" panose="020B0604020202020204" pitchFamily="34" charset="0"/>
                        <a:buChar char="•"/>
                      </a:pPr>
                      <a:r>
                        <a:rPr lang="en-US" sz="2000" b="0" dirty="0">
                          <a:solidFill>
                            <a:schemeClr val="tx1"/>
                          </a:solidFill>
                        </a:rPr>
                        <a:t>Question answering</a:t>
                      </a:r>
                    </a:p>
                    <a:p>
                      <a:pPr marL="285750" indent="-285750">
                        <a:buFont typeface="Arial" panose="020B0604020202020204" pitchFamily="34" charset="0"/>
                        <a:buChar char="•"/>
                      </a:pPr>
                      <a:r>
                        <a:rPr lang="en-US" sz="2000" b="0" dirty="0">
                          <a:solidFill>
                            <a:schemeClr val="tx1"/>
                          </a:solidFill>
                        </a:rPr>
                        <a:t>Conversational language understanding</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7756119"/>
                  </a:ext>
                </a:extLst>
              </a:tr>
              <a:tr h="671585">
                <a:tc>
                  <a:txBody>
                    <a:bodyPr/>
                    <a:lstStyle/>
                    <a:p>
                      <a:r>
                        <a:rPr lang="en-US" sz="2400" dirty="0">
                          <a:solidFill>
                            <a:schemeClr val="bg1"/>
                          </a:solidFill>
                        </a:rPr>
                        <a:t>Speech</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2000" kern="1200" dirty="0">
                          <a:solidFill>
                            <a:schemeClr val="tx1"/>
                          </a:solidFill>
                          <a:latin typeface="+mn-lt"/>
                          <a:ea typeface="+mn-ea"/>
                          <a:cs typeface="+mn-cs"/>
                        </a:rPr>
                        <a:t>Text to speech</a:t>
                      </a:r>
                    </a:p>
                    <a:p>
                      <a:pPr marL="285750" indent="-285750" algn="l" defTabSz="932742" rtl="0" eaLnBrk="1" latinLnBrk="0" hangingPunct="1">
                        <a:buFont typeface="Arial" panose="020B0604020202020204" pitchFamily="34" charset="0"/>
                        <a:buChar char="•"/>
                      </a:pPr>
                      <a:r>
                        <a:rPr lang="en-US" sz="2000" kern="1200" dirty="0">
                          <a:solidFill>
                            <a:schemeClr val="tx1"/>
                          </a:solidFill>
                          <a:latin typeface="+mn-lt"/>
                          <a:ea typeface="+mn-ea"/>
                          <a:cs typeface="+mn-cs"/>
                        </a:rPr>
                        <a:t>Speech to text</a:t>
                      </a:r>
                    </a:p>
                    <a:p>
                      <a:pPr marL="285750" indent="-285750" algn="l" defTabSz="932742" rtl="0" eaLnBrk="1" latinLnBrk="0" hangingPunct="1">
                        <a:buFont typeface="Arial" panose="020B0604020202020204" pitchFamily="34" charset="0"/>
                        <a:buChar char="•"/>
                      </a:pPr>
                      <a:r>
                        <a:rPr lang="en-US" sz="2000" kern="1200" dirty="0">
                          <a:solidFill>
                            <a:schemeClr val="tx1"/>
                          </a:solidFill>
                          <a:latin typeface="+mn-lt"/>
                          <a:ea typeface="+mn-ea"/>
                          <a:cs typeface="+mn-cs"/>
                        </a:rPr>
                        <a:t>Speech translation</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6960248"/>
                  </a:ext>
                </a:extLst>
              </a:tr>
              <a:tr h="671585">
                <a:tc>
                  <a:txBody>
                    <a:bodyPr/>
                    <a:lstStyle/>
                    <a:p>
                      <a:r>
                        <a:rPr lang="en-US" sz="2400" dirty="0">
                          <a:solidFill>
                            <a:schemeClr val="bg1"/>
                          </a:solidFill>
                        </a:rPr>
                        <a:t>Translator</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2000" kern="1200" dirty="0">
                          <a:solidFill>
                            <a:schemeClr val="tx1"/>
                          </a:solidFill>
                          <a:latin typeface="+mn-lt"/>
                          <a:ea typeface="+mn-ea"/>
                          <a:cs typeface="+mn-cs"/>
                        </a:rPr>
                        <a:t>Text translation</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98428"/>
                  </a:ext>
                </a:extLst>
              </a:tr>
              <a:tr h="671585">
                <a:tc>
                  <a:txBody>
                    <a:bodyPr/>
                    <a:lstStyle/>
                    <a:p>
                      <a:r>
                        <a:rPr lang="en-US" sz="2400" dirty="0">
                          <a:solidFill>
                            <a:schemeClr val="bg1"/>
                          </a:solidFill>
                        </a:rPr>
                        <a:t>Azure Bot Service</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285750" indent="-285750" algn="l" defTabSz="932742" rtl="0" eaLnBrk="1" latinLnBrk="0" hangingPunct="1">
                        <a:buFont typeface="Arial" panose="020B0604020202020204" pitchFamily="34" charset="0"/>
                        <a:buChar char="•"/>
                      </a:pPr>
                      <a:r>
                        <a:rPr lang="en-US" sz="2000" kern="1200" dirty="0">
                          <a:solidFill>
                            <a:schemeClr val="tx1"/>
                          </a:solidFill>
                          <a:latin typeface="+mn-lt"/>
                          <a:ea typeface="+mn-ea"/>
                          <a:cs typeface="+mn-cs"/>
                        </a:rPr>
                        <a:t>Platform for conversational AI</a:t>
                      </a:r>
                    </a:p>
                  </a:txBody>
                  <a:tcPr marL="64084" marR="64084" marT="32042" marB="3204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624085"/>
                  </a:ext>
                </a:extLst>
              </a:tr>
            </a:tbl>
          </a:graphicData>
        </a:graphic>
      </p:graphicFrame>
    </p:spTree>
    <p:extLst>
      <p:ext uri="{BB962C8B-B14F-4D97-AF65-F5344CB8AC3E}">
        <p14:creationId xmlns:p14="http://schemas.microsoft.com/office/powerpoint/2010/main" val="30001025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a:t>
            </a:r>
            <a:r>
              <a:rPr lang="en-US" sz="3600" dirty="0"/>
              <a:t>Building Natural Language Solutions in Azure</a:t>
            </a:r>
            <a:endParaRPr lang="en-US" dirty="0"/>
          </a:p>
        </p:txBody>
      </p:sp>
      <p:pic>
        <p:nvPicPr>
          <p:cNvPr id="2" name="Picture 1" descr="Icon of three concentric arcs">
            <a:extLst>
              <a:ext uri="{FF2B5EF4-FFF2-40B4-BE49-F238E27FC236}">
                <a16:creationId xmlns:a16="http://schemas.microsoft.com/office/drawing/2014/main" id="{8AC2CBA1-CF1D-4600-9B90-30C8B73A53B3}"/>
              </a:ext>
            </a:extLst>
          </p:cNvPr>
          <p:cNvPicPr>
            <a:picLocks noChangeAspect="1"/>
          </p:cNvPicPr>
          <p:nvPr/>
        </p:nvPicPr>
        <p:blipFill>
          <a:blip r:embed="rId3"/>
          <a:stretch>
            <a:fillRect/>
          </a:stretch>
        </p:blipFill>
        <p:spPr>
          <a:xfrm>
            <a:off x="10094976" y="2779776"/>
            <a:ext cx="1280160" cy="1280160"/>
          </a:xfrm>
          <a:prstGeom prst="rect">
            <a:avLst/>
          </a:prstGeom>
        </p:spPr>
      </p:pic>
    </p:spTree>
    <p:extLst>
      <p:ext uri="{BB962C8B-B14F-4D97-AF65-F5344CB8AC3E}">
        <p14:creationId xmlns:p14="http://schemas.microsoft.com/office/powerpoint/2010/main" val="18306115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43FB-438F-4EFE-926B-C3842E3E47E3}"/>
              </a:ext>
            </a:extLst>
          </p:cNvPr>
          <p:cNvSpPr>
            <a:spLocks noGrp="1"/>
          </p:cNvSpPr>
          <p:nvPr>
            <p:ph type="title"/>
          </p:nvPr>
        </p:nvSpPr>
        <p:spPr>
          <a:xfrm>
            <a:off x="588263" y="457200"/>
            <a:ext cx="11018520" cy="492443"/>
          </a:xfrm>
        </p:spPr>
        <p:txBody>
          <a:bodyPr/>
          <a:lstStyle/>
          <a:p>
            <a:r>
              <a:rPr lang="en-US" sz="3200" dirty="0"/>
              <a:t>Analyzing Text</a:t>
            </a:r>
          </a:p>
        </p:txBody>
      </p:sp>
      <p:sp>
        <p:nvSpPr>
          <p:cNvPr id="3" name="Text Placeholder 2">
            <a:extLst>
              <a:ext uri="{FF2B5EF4-FFF2-40B4-BE49-F238E27FC236}">
                <a16:creationId xmlns:a16="http://schemas.microsoft.com/office/drawing/2014/main" id="{D6ECC73D-B791-447C-86BB-CDED93EC81AB}"/>
              </a:ext>
            </a:extLst>
          </p:cNvPr>
          <p:cNvSpPr>
            <a:spLocks noGrp="1"/>
          </p:cNvSpPr>
          <p:nvPr>
            <p:ph type="body" sz="quarter" idx="10"/>
          </p:nvPr>
        </p:nvSpPr>
        <p:spPr>
          <a:xfrm>
            <a:off x="6176406" y="2437959"/>
            <a:ext cx="5722013" cy="1982081"/>
          </a:xfrm>
        </p:spPr>
        <p:txBody>
          <a:bodyPr/>
          <a:lstStyle/>
          <a:p>
            <a:pPr marL="457200" indent="-457200">
              <a:buFont typeface="Arial" panose="020B0604020202020204" pitchFamily="34" charset="0"/>
              <a:buChar char="•"/>
            </a:pPr>
            <a:r>
              <a:rPr lang="en-US" dirty="0">
                <a:solidFill>
                  <a:schemeClr val="accent1"/>
                </a:solidFill>
              </a:rPr>
              <a:t>Predominant Language</a:t>
            </a:r>
            <a:r>
              <a:rPr lang="en-US" dirty="0"/>
              <a:t>: English</a:t>
            </a:r>
          </a:p>
          <a:p>
            <a:pPr marL="457200" indent="-457200">
              <a:buFont typeface="Arial" panose="020B0604020202020204" pitchFamily="34" charset="0"/>
              <a:buChar char="•"/>
            </a:pPr>
            <a:r>
              <a:rPr lang="en-US" dirty="0">
                <a:solidFill>
                  <a:schemeClr val="accent1"/>
                </a:solidFill>
              </a:rPr>
              <a:t>Sentiment</a:t>
            </a:r>
            <a:r>
              <a:rPr lang="en-US" dirty="0"/>
              <a:t>: 88% (positive)</a:t>
            </a:r>
          </a:p>
          <a:p>
            <a:pPr marL="457200" indent="-457200">
              <a:buFont typeface="Arial" panose="020B0604020202020204" pitchFamily="34" charset="0"/>
              <a:buChar char="•"/>
            </a:pPr>
            <a:r>
              <a:rPr lang="en-US" dirty="0">
                <a:solidFill>
                  <a:schemeClr val="accent1"/>
                </a:solidFill>
              </a:rPr>
              <a:t>Key Phrases</a:t>
            </a:r>
            <a:r>
              <a:rPr lang="en-US" dirty="0"/>
              <a:t>: "wonderful vacation"</a:t>
            </a:r>
          </a:p>
          <a:p>
            <a:pPr marL="457200" indent="-457200">
              <a:buFont typeface="Arial" panose="020B0604020202020204" pitchFamily="34" charset="0"/>
              <a:buChar char="•"/>
            </a:pPr>
            <a:r>
              <a:rPr lang="en-US" dirty="0">
                <a:solidFill>
                  <a:schemeClr val="accent1"/>
                </a:solidFill>
              </a:rPr>
              <a:t>Entities</a:t>
            </a:r>
            <a:r>
              <a:rPr lang="en-US" dirty="0"/>
              <a:t>: France</a:t>
            </a:r>
          </a:p>
        </p:txBody>
      </p:sp>
      <p:sp>
        <p:nvSpPr>
          <p:cNvPr id="4" name="TextBox 3">
            <a:extLst>
              <a:ext uri="{FF2B5EF4-FFF2-40B4-BE49-F238E27FC236}">
                <a16:creationId xmlns:a16="http://schemas.microsoft.com/office/drawing/2014/main" id="{FCDF5EB8-64D6-45EF-911A-0D3D13964FDD}"/>
              </a:ext>
            </a:extLst>
          </p:cNvPr>
          <p:cNvSpPr txBox="1"/>
          <p:nvPr/>
        </p:nvSpPr>
        <p:spPr>
          <a:xfrm>
            <a:off x="454393" y="2875001"/>
            <a:ext cx="5376077" cy="11079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algn="ctr"/>
            <a:endParaRPr lang="en-US" sz="2400" dirty="0">
              <a:gradFill>
                <a:gsLst>
                  <a:gs pos="2917">
                    <a:schemeClr val="tx1"/>
                  </a:gs>
                  <a:gs pos="30000">
                    <a:schemeClr val="tx1"/>
                  </a:gs>
                </a:gsLst>
                <a:lin ang="5400000" scaled="0"/>
              </a:gradFill>
            </a:endParaRPr>
          </a:p>
          <a:p>
            <a:pPr algn="ctr"/>
            <a:r>
              <a:rPr lang="en-US" sz="2400" dirty="0">
                <a:gradFill>
                  <a:gsLst>
                    <a:gs pos="2917">
                      <a:schemeClr val="tx1"/>
                    </a:gs>
                    <a:gs pos="30000">
                      <a:schemeClr val="tx1"/>
                    </a:gs>
                  </a:gsLst>
                  <a:lin ang="5400000" scaled="0"/>
                </a:gradFill>
              </a:rPr>
              <a:t>I had a wonderful vacation in France.</a:t>
            </a:r>
          </a:p>
          <a:p>
            <a:pPr algn="ct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8384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BEC-C940-424F-A22F-D92BA77CA907}"/>
              </a:ext>
            </a:extLst>
          </p:cNvPr>
          <p:cNvSpPr>
            <a:spLocks noGrp="1"/>
          </p:cNvSpPr>
          <p:nvPr>
            <p:ph type="title"/>
          </p:nvPr>
        </p:nvSpPr>
        <p:spPr>
          <a:xfrm>
            <a:off x="588263" y="457200"/>
            <a:ext cx="11018520" cy="492443"/>
          </a:xfrm>
        </p:spPr>
        <p:txBody>
          <a:bodyPr/>
          <a:lstStyle/>
          <a:p>
            <a:r>
              <a:rPr lang="en-US" sz="3200" dirty="0"/>
              <a:t>Speech Recognition and Synthesis</a:t>
            </a:r>
          </a:p>
        </p:txBody>
      </p:sp>
      <p:grpSp>
        <p:nvGrpSpPr>
          <p:cNvPr id="6" name="Group 5">
            <a:extLst>
              <a:ext uri="{FF2B5EF4-FFF2-40B4-BE49-F238E27FC236}">
                <a16:creationId xmlns:a16="http://schemas.microsoft.com/office/drawing/2014/main" id="{328A7B25-5761-45C5-AB88-D1247FF652D0}"/>
              </a:ext>
            </a:extLst>
          </p:cNvPr>
          <p:cNvGrpSpPr/>
          <p:nvPr/>
        </p:nvGrpSpPr>
        <p:grpSpPr>
          <a:xfrm>
            <a:off x="20809" y="1753464"/>
            <a:ext cx="8946715" cy="2314461"/>
            <a:chOff x="20809" y="1753464"/>
            <a:chExt cx="8946715" cy="2314461"/>
          </a:xfrm>
        </p:grpSpPr>
        <p:pic>
          <p:nvPicPr>
            <p:cNvPr id="29" name="Graphic 28" descr="Subtitles">
              <a:extLst>
                <a:ext uri="{FF2B5EF4-FFF2-40B4-BE49-F238E27FC236}">
                  <a16:creationId xmlns:a16="http://schemas.microsoft.com/office/drawing/2014/main" id="{0F25A131-54F7-43C0-81C7-98DFD9563E8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0809" y="1753464"/>
              <a:ext cx="2314461" cy="2314461"/>
            </a:xfrm>
            <a:prstGeom prst="rect">
              <a:avLst/>
            </a:prstGeom>
          </p:spPr>
        </p:pic>
        <p:sp>
          <p:nvSpPr>
            <p:cNvPr id="30" name="TextBox 29">
              <a:extLst>
                <a:ext uri="{FF2B5EF4-FFF2-40B4-BE49-F238E27FC236}">
                  <a16:creationId xmlns:a16="http://schemas.microsoft.com/office/drawing/2014/main" id="{F82921E9-746E-4A86-B13C-CC650C050A3F}"/>
                </a:ext>
              </a:extLst>
            </p:cNvPr>
            <p:cNvSpPr txBox="1"/>
            <p:nvPr/>
          </p:nvSpPr>
          <p:spPr>
            <a:xfrm>
              <a:off x="3224475" y="2556752"/>
              <a:ext cx="5743049" cy="70788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2000" dirty="0">
                  <a:solidFill>
                    <a:schemeClr val="tx1"/>
                  </a:solidFill>
                </a:rPr>
                <a:t>Use the </a:t>
              </a:r>
              <a:r>
                <a:rPr lang="en-US" sz="2000" i="1" dirty="0"/>
                <a:t>s</a:t>
              </a:r>
              <a:r>
                <a:rPr lang="en-US" sz="2000" i="1" dirty="0">
                  <a:solidFill>
                    <a:schemeClr val="tx1"/>
                  </a:solidFill>
                </a:rPr>
                <a:t>peech-to-text</a:t>
              </a:r>
              <a:r>
                <a:rPr lang="en-US" sz="2000" dirty="0">
                  <a:solidFill>
                    <a:schemeClr val="tx1"/>
                  </a:solidFill>
                </a:rPr>
                <a:t> capabilities of the </a:t>
              </a:r>
              <a:r>
                <a:rPr lang="en-US" sz="2000" b="1" dirty="0">
                  <a:solidFill>
                    <a:schemeClr val="tx1"/>
                  </a:solidFill>
                </a:rPr>
                <a:t>Speech</a:t>
              </a:r>
              <a:r>
                <a:rPr lang="en-US" sz="2000" dirty="0">
                  <a:solidFill>
                    <a:schemeClr val="tx1"/>
                  </a:solidFill>
                </a:rPr>
                <a:t> service to transcribe audible speech to text</a:t>
              </a:r>
            </a:p>
          </p:txBody>
        </p:sp>
        <p:sp>
          <p:nvSpPr>
            <p:cNvPr id="4" name="Arrow: Right 3">
              <a:extLst>
                <a:ext uri="{FF2B5EF4-FFF2-40B4-BE49-F238E27FC236}">
                  <a16:creationId xmlns:a16="http://schemas.microsoft.com/office/drawing/2014/main" id="{FA9FB07E-E8B2-4EC3-9795-B6DA4D3BEC38}"/>
                </a:ext>
              </a:extLst>
            </p:cNvPr>
            <p:cNvSpPr/>
            <p:nvPr/>
          </p:nvSpPr>
          <p:spPr bwMode="auto">
            <a:xfrm>
              <a:off x="2235746" y="2556752"/>
              <a:ext cx="903180" cy="7078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7826BB8-0ECD-4692-ACF4-58228DEEE7B9}"/>
              </a:ext>
            </a:extLst>
          </p:cNvPr>
          <p:cNvGrpSpPr/>
          <p:nvPr/>
        </p:nvGrpSpPr>
        <p:grpSpPr>
          <a:xfrm>
            <a:off x="3007562" y="3767729"/>
            <a:ext cx="9070593" cy="2314461"/>
            <a:chOff x="3007562" y="3767729"/>
            <a:chExt cx="9070593" cy="2314461"/>
          </a:xfrm>
        </p:grpSpPr>
        <p:pic>
          <p:nvPicPr>
            <p:cNvPr id="31" name="Graphic 30" descr="Subtitles">
              <a:extLst>
                <a:ext uri="{FF2B5EF4-FFF2-40B4-BE49-F238E27FC236}">
                  <a16:creationId xmlns:a16="http://schemas.microsoft.com/office/drawing/2014/main" id="{2A622405-C1C5-433F-91D5-D7234F6E6F5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763694" y="3767729"/>
              <a:ext cx="2314461" cy="2314461"/>
            </a:xfrm>
            <a:prstGeom prst="rect">
              <a:avLst/>
            </a:prstGeom>
          </p:spPr>
        </p:pic>
        <p:sp>
          <p:nvSpPr>
            <p:cNvPr id="32" name="TextBox 31">
              <a:extLst>
                <a:ext uri="{FF2B5EF4-FFF2-40B4-BE49-F238E27FC236}">
                  <a16:creationId xmlns:a16="http://schemas.microsoft.com/office/drawing/2014/main" id="{CF1CC1B7-4748-41D3-9F54-F76008027FFB}"/>
                </a:ext>
              </a:extLst>
            </p:cNvPr>
            <p:cNvSpPr txBox="1"/>
            <p:nvPr/>
          </p:nvSpPr>
          <p:spPr>
            <a:xfrm>
              <a:off x="3007562" y="4707108"/>
              <a:ext cx="5743049" cy="70788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2000" dirty="0">
                  <a:solidFill>
                    <a:schemeClr val="tx1"/>
                  </a:solidFill>
                </a:rPr>
                <a:t>Use the </a:t>
              </a:r>
              <a:r>
                <a:rPr lang="en-US" sz="2000" i="1" dirty="0">
                  <a:solidFill>
                    <a:schemeClr val="tx1"/>
                  </a:solidFill>
                </a:rPr>
                <a:t>t</a:t>
              </a:r>
              <a:r>
                <a:rPr lang="en-US" sz="2000" i="1" dirty="0"/>
                <a:t>ext-to-speech</a:t>
              </a:r>
              <a:r>
                <a:rPr lang="en-US" sz="2000" dirty="0">
                  <a:solidFill>
                    <a:schemeClr val="tx1"/>
                  </a:solidFill>
                </a:rPr>
                <a:t> capabilities of the </a:t>
              </a:r>
              <a:r>
                <a:rPr lang="en-US" sz="2000" b="1" dirty="0">
                  <a:solidFill>
                    <a:schemeClr val="tx1"/>
                  </a:solidFill>
                </a:rPr>
                <a:t>Speech</a:t>
              </a:r>
              <a:r>
                <a:rPr lang="en-US" sz="2000" dirty="0">
                  <a:solidFill>
                    <a:schemeClr val="tx1"/>
                  </a:solidFill>
                </a:rPr>
                <a:t> service to generate audible speech from text</a:t>
              </a:r>
            </a:p>
          </p:txBody>
        </p:sp>
        <p:sp>
          <p:nvSpPr>
            <p:cNvPr id="33" name="Arrow: Right 32">
              <a:extLst>
                <a:ext uri="{FF2B5EF4-FFF2-40B4-BE49-F238E27FC236}">
                  <a16:creationId xmlns:a16="http://schemas.microsoft.com/office/drawing/2014/main" id="{F8FBC912-A081-4534-B3B4-819125214B96}"/>
                </a:ext>
              </a:extLst>
            </p:cNvPr>
            <p:cNvSpPr/>
            <p:nvPr/>
          </p:nvSpPr>
          <p:spPr bwMode="auto">
            <a:xfrm>
              <a:off x="9010534" y="4665531"/>
              <a:ext cx="903180" cy="7078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73375408"/>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52009352-A6C7-428C-AECB-265903B366DE}"/>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A35603E7-B3A0-4543-A6F3-1B71D705BF58}"/>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EEB9C2E4-C969-48B9-8DE1-D7CE6F0F5EB5}"/>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B837EE22264C47BADCAD42CBD674DD" ma:contentTypeVersion="12" ma:contentTypeDescription="Create a new document." ma:contentTypeScope="" ma:versionID="e7db172cd5f070c8a86a9af32ef87f3d">
  <xsd:schema xmlns:xsd="http://www.w3.org/2001/XMLSchema" xmlns:xs="http://www.w3.org/2001/XMLSchema" xmlns:p="http://schemas.microsoft.com/office/2006/metadata/properties" xmlns:ns1="http://schemas.microsoft.com/sharepoint/v3" xmlns:ns2="a03ce9dd-1b4b-4fd0-92e5-50ed570c566c" xmlns:ns3="378c2c56-4100-4315-9179-4d3644984557" targetNamespace="http://schemas.microsoft.com/office/2006/metadata/properties" ma:root="true" ma:fieldsID="4a088ad7c9449179767be8c58bb4447e" ns1:_="" ns2:_="" ns3:_="">
    <xsd:import namespace="http://schemas.microsoft.com/sharepoint/v3"/>
    <xsd:import namespace="a03ce9dd-1b4b-4fd0-92e5-50ed570c566c"/>
    <xsd:import namespace="378c2c56-4100-4315-9179-4d364498455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3ce9dd-1b4b-4fd0-92e5-50ed570c56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8c2c56-4100-4315-9179-4d364498455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38EE31-2956-4ADB-BC92-C996FF96AE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03ce9dd-1b4b-4fd0-92e5-50ed570c566c"/>
    <ds:schemaRef ds:uri="378c2c56-4100-4315-9179-4d36449845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EC5D7F-A02D-4B53-B7DF-70F887690DB9}">
  <ds:schemaRefs>
    <ds:schemaRef ds:uri="http://schemas.microsoft.com/office/infopath/2007/PartnerControls"/>
    <ds:schemaRef ds:uri="http://schemas.microsoft.com/sharepoint/v3"/>
    <ds:schemaRef ds:uri="http://purl.org/dc/dcmitype/"/>
    <ds:schemaRef ds:uri="http://schemas.microsoft.com/office/2006/documentManagement/types"/>
    <ds:schemaRef ds:uri="http://www.w3.org/XML/1998/namespace"/>
    <ds:schemaRef ds:uri="378c2c56-4100-4315-9179-4d3644984557"/>
    <ds:schemaRef ds:uri="http://purl.org/dc/elements/1.1/"/>
    <ds:schemaRef ds:uri="http://purl.org/dc/terms/"/>
    <ds:schemaRef ds:uri="a03ce9dd-1b4b-4fd0-92e5-50ed570c566c"/>
    <ds:schemaRef ds:uri="http://schemas.microsoft.com/office/2006/metadata/properties"/>
    <ds:schemaRef ds:uri="http://schemas.openxmlformats.org/package/2006/metadata/core-properties"/>
  </ds:schemaRefs>
</ds:datastoreItem>
</file>

<file path=customXml/itemProps3.xml><?xml version="1.0" encoding="utf-8"?>
<ds:datastoreItem xmlns:ds="http://schemas.openxmlformats.org/officeDocument/2006/customXml" ds:itemID="{30D26DE4-9A7C-4BE9-A2EC-D7803844065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DataAndAI</Template>
  <TotalTime>0</TotalTime>
  <Words>1575</Words>
  <Application>Microsoft Office PowerPoint</Application>
  <PresentationFormat>Widescreen</PresentationFormat>
  <Paragraphs>209</Paragraphs>
  <Slides>17</Slides>
  <Notes>17</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17</vt:i4>
      </vt:variant>
    </vt:vector>
  </HeadingPairs>
  <TitlesOfParts>
    <vt:vector size="31" baseType="lpstr">
      <vt:lpstr>Arial</vt:lpstr>
      <vt:lpstr>Arial,Sans-Serif</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Azure 1</vt:lpstr>
      <vt:lpstr>Microsoft Power Platform Template</vt:lpstr>
      <vt:lpstr>Microsoft Azure Template</vt:lpstr>
      <vt:lpstr>Module 4: Explore Fundamentals of Natural Language Processing</vt:lpstr>
      <vt:lpstr> Module Agenda </vt:lpstr>
      <vt:lpstr>Lesson 1: Introduction to Natural Language Processing</vt:lpstr>
      <vt:lpstr>What is Natural Language Processing?</vt:lpstr>
      <vt:lpstr>What is Conversational AI?</vt:lpstr>
      <vt:lpstr>Natural Language Processing and Conversational AI in Azure</vt:lpstr>
      <vt:lpstr>Lesson 2: Building Natural Language Solutions in Azure</vt:lpstr>
      <vt:lpstr>Analyzing Text</vt:lpstr>
      <vt:lpstr>Speech Recognition and Synthesis</vt:lpstr>
      <vt:lpstr>Translation</vt:lpstr>
      <vt:lpstr>Conversational Language Understanding</vt:lpstr>
      <vt:lpstr>Question Answering</vt:lpstr>
      <vt:lpstr>Azure Bot Service</vt:lpstr>
      <vt:lpstr>Lab: Analyze Text with the Language Service</vt:lpstr>
      <vt:lpstr>Module Review</vt:lpstr>
      <vt:lpstr>References</vt:lpstr>
      <vt:lpstr>Closing slide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Explore Fundamentals of Natural Language Processing</dc:title>
  <dc:subject/>
  <dc:creator/>
  <cp:keywords/>
  <dc:description/>
  <cp:lastModifiedBy/>
  <cp:revision>191</cp:revision>
  <dcterms:created xsi:type="dcterms:W3CDTF">2019-03-20T17:06:14Z</dcterms:created>
  <dcterms:modified xsi:type="dcterms:W3CDTF">2022-05-14T07:31:46Z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0x01010023B837EE22264C47BADCAD42CBD674DD</vt:lpwstr>
  </property>
</Properties>
</file>